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7772400" cy="1005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56" d="100"/>
          <a:sy n="56" d="100"/>
        </p:scale>
        <p:origin x="2634" y="90"/>
      </p:cViewPr>
      <p:guideLst>
        <p:guide orient="horz" pos="3168"/>
        <p:guide pos="24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68"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
        <p:cNvGrpSpPr/>
        <p:nvPr/>
      </p:nvGrpSpPr>
      <p:grpSpPr>
        <a:xfrm>
          <a:off x="0" y="0"/>
          <a:ext cx="0" cy="0"/>
          <a:chOff x="0" y="0"/>
          <a:chExt cx="0" cy="0"/>
        </a:xfrm>
      </p:grpSpPr>
      <p:sp>
        <p:nvSpPr>
          <p:cNvPr id="11" name="Google Shape;11;gf076e78123_0_6: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 name="Google Shape;12;gf076e7812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f5f8462977_1_0: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f5f8462977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f5ec6715b3_0_72: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f5ec6715b3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
        <p:cNvGrpSpPr/>
        <p:nvPr/>
      </p:nvGrpSpPr>
      <p:grpSpPr>
        <a:xfrm>
          <a:off x="0" y="0"/>
          <a:ext cx="0" cy="0"/>
          <a:chOff x="0" y="0"/>
          <a:chExt cx="0" cy="0"/>
        </a:xfrm>
      </p:grpSpPr>
      <p:sp>
        <p:nvSpPr>
          <p:cNvPr id="25" name="Google Shape;25;gf068ffae31_0_34: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 name="Google Shape;26;gf068ffae31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Google Shape;40;gf5ec6715b3_0_3: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 name="Google Shape;41;gf5ec6715b3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gf5ec6715b3_0_27: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 name="Google Shape;48;gf5ec6715b3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gf5ec6715b3_0_15: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 name="Google Shape;55;gf5ec6715b3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f0644bfcd2_0_67: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f0644bfcd2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f5ec6715b3_0_4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f5ec6715b3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f5ec6715b3_0_47: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f5ec6715b3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f5ec6715b3_0_66: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f5ec6715b3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
        <p:cNvGrpSpPr/>
        <p:nvPr/>
      </p:nvGrpSpPr>
      <p:grpSpPr>
        <a:xfrm>
          <a:off x="0" y="0"/>
          <a:ext cx="0" cy="0"/>
          <a:chOff x="0" y="0"/>
          <a:chExt cx="0" cy="0"/>
        </a:xfrm>
      </p:grpSpPr>
      <p:sp>
        <p:nvSpPr>
          <p:cNvPr id="9" name="Google Shape;9;p2"/>
          <p:cNvSpPr txBox="1">
            <a:spLocks noGrp="1"/>
          </p:cNvSpPr>
          <p:nvPr>
            <p:ph type="sldNum" idx="12"/>
          </p:nvPr>
        </p:nvSpPr>
        <p:spPr>
          <a:xfrm>
            <a:off x="3522539" y="9288905"/>
            <a:ext cx="466500" cy="7695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lvl="0" indent="-314325">
              <a:lnSpc>
                <a:spcPct val="130000"/>
              </a:lnSpc>
              <a:spcBef>
                <a:spcPts val="2000"/>
              </a:spcBef>
              <a:spcAft>
                <a:spcPts val="0"/>
              </a:spcAft>
              <a:buClr>
                <a:schemeClr val="dk2"/>
              </a:buClr>
              <a:buSzPts val="1350"/>
              <a:buChar char="●"/>
              <a:defRPr sz="1350">
                <a:solidFill>
                  <a:schemeClr val="dk2"/>
                </a:solidFill>
              </a:defRPr>
            </a:lvl1pPr>
            <a:lvl2pPr marL="914400" lvl="1" indent="-314325">
              <a:lnSpc>
                <a:spcPct val="130000"/>
              </a:lnSpc>
              <a:spcBef>
                <a:spcPts val="2000"/>
              </a:spcBef>
              <a:spcAft>
                <a:spcPts val="0"/>
              </a:spcAft>
              <a:buClr>
                <a:schemeClr val="dk2"/>
              </a:buClr>
              <a:buSzPts val="1350"/>
              <a:buChar char="○"/>
              <a:defRPr sz="1350">
                <a:solidFill>
                  <a:schemeClr val="dk2"/>
                </a:solidFill>
              </a:defRPr>
            </a:lvl2pPr>
            <a:lvl3pPr marL="1371600" lvl="2" indent="-314325">
              <a:lnSpc>
                <a:spcPct val="130000"/>
              </a:lnSpc>
              <a:spcBef>
                <a:spcPts val="2000"/>
              </a:spcBef>
              <a:spcAft>
                <a:spcPts val="0"/>
              </a:spcAft>
              <a:buClr>
                <a:schemeClr val="dk2"/>
              </a:buClr>
              <a:buSzPts val="1350"/>
              <a:buChar char="■"/>
              <a:defRPr sz="1350">
                <a:solidFill>
                  <a:schemeClr val="dk2"/>
                </a:solidFill>
              </a:defRPr>
            </a:lvl3pPr>
            <a:lvl4pPr marL="1828800" lvl="3" indent="-314325">
              <a:lnSpc>
                <a:spcPct val="130000"/>
              </a:lnSpc>
              <a:spcBef>
                <a:spcPts val="2000"/>
              </a:spcBef>
              <a:spcAft>
                <a:spcPts val="0"/>
              </a:spcAft>
              <a:buClr>
                <a:schemeClr val="dk2"/>
              </a:buClr>
              <a:buSzPts val="1350"/>
              <a:buChar char="●"/>
              <a:defRPr sz="1350">
                <a:solidFill>
                  <a:schemeClr val="dk2"/>
                </a:solidFill>
              </a:defRPr>
            </a:lvl4pPr>
            <a:lvl5pPr marL="2286000" lvl="4" indent="-314325">
              <a:lnSpc>
                <a:spcPct val="130000"/>
              </a:lnSpc>
              <a:spcBef>
                <a:spcPts val="2000"/>
              </a:spcBef>
              <a:spcAft>
                <a:spcPts val="0"/>
              </a:spcAft>
              <a:buClr>
                <a:schemeClr val="dk2"/>
              </a:buClr>
              <a:buSzPts val="1350"/>
              <a:buChar char="○"/>
              <a:defRPr sz="1350">
                <a:solidFill>
                  <a:schemeClr val="dk2"/>
                </a:solidFill>
              </a:defRPr>
            </a:lvl5pPr>
            <a:lvl6pPr marL="2743200" lvl="5" indent="-314325">
              <a:lnSpc>
                <a:spcPct val="130000"/>
              </a:lnSpc>
              <a:spcBef>
                <a:spcPts val="2000"/>
              </a:spcBef>
              <a:spcAft>
                <a:spcPts val="0"/>
              </a:spcAft>
              <a:buClr>
                <a:schemeClr val="dk2"/>
              </a:buClr>
              <a:buSzPts val="1350"/>
              <a:buChar char="■"/>
              <a:defRPr sz="1350">
                <a:solidFill>
                  <a:schemeClr val="dk2"/>
                </a:solidFill>
              </a:defRPr>
            </a:lvl6pPr>
            <a:lvl7pPr marL="3200400" lvl="6" indent="-314325">
              <a:lnSpc>
                <a:spcPct val="130000"/>
              </a:lnSpc>
              <a:spcBef>
                <a:spcPts val="2000"/>
              </a:spcBef>
              <a:spcAft>
                <a:spcPts val="0"/>
              </a:spcAft>
              <a:buClr>
                <a:schemeClr val="dk2"/>
              </a:buClr>
              <a:buSzPts val="1350"/>
              <a:buChar char="●"/>
              <a:defRPr sz="1350">
                <a:solidFill>
                  <a:schemeClr val="dk2"/>
                </a:solidFill>
              </a:defRPr>
            </a:lvl7pPr>
            <a:lvl8pPr marL="3657600" lvl="7" indent="-314325">
              <a:lnSpc>
                <a:spcPct val="130000"/>
              </a:lnSpc>
              <a:spcBef>
                <a:spcPts val="2000"/>
              </a:spcBef>
              <a:spcAft>
                <a:spcPts val="0"/>
              </a:spcAft>
              <a:buClr>
                <a:schemeClr val="dk2"/>
              </a:buClr>
              <a:buSzPts val="1350"/>
              <a:buChar char="○"/>
              <a:defRPr sz="1350">
                <a:solidFill>
                  <a:schemeClr val="dk2"/>
                </a:solidFill>
              </a:defRPr>
            </a:lvl8pPr>
            <a:lvl9pPr marL="4114800" lvl="8" indent="-314325">
              <a:lnSpc>
                <a:spcPct val="130000"/>
              </a:lnSpc>
              <a:spcBef>
                <a:spcPts val="2000"/>
              </a:spcBef>
              <a:spcAft>
                <a:spcPts val="0"/>
              </a:spcAft>
              <a:buClr>
                <a:schemeClr val="dk2"/>
              </a:buClr>
              <a:buSzPts val="1350"/>
              <a:buChar char="■"/>
              <a:defRPr sz="1350">
                <a:solidFill>
                  <a:schemeClr val="dk2"/>
                </a:solidFil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www.facebook.com/MilitaryGraveRestorer" TargetMode="External"/><Relationship Id="rId4" Type="http://schemas.openxmlformats.org/officeDocument/2006/relationships/image" Target="../media/image11.jpg"/></Relationships>
</file>

<file path=ppt/slides/_rels/slide1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3.jp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victoriacrossonline.co.uk/?page_id=8529"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victoriacrossonline.co.uk/?page_id=3242"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victoriacrossonline.co.uk/?page_id=1159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3"/>
        <p:cNvGrpSpPr/>
        <p:nvPr/>
      </p:nvGrpSpPr>
      <p:grpSpPr>
        <a:xfrm>
          <a:off x="0" y="0"/>
          <a:ext cx="0" cy="0"/>
          <a:chOff x="0" y="0"/>
          <a:chExt cx="0" cy="0"/>
        </a:xfrm>
      </p:grpSpPr>
      <p:sp>
        <p:nvSpPr>
          <p:cNvPr id="14" name="Google Shape;14;p3"/>
          <p:cNvSpPr/>
          <p:nvPr/>
        </p:nvSpPr>
        <p:spPr>
          <a:xfrm>
            <a:off x="0" y="6750"/>
            <a:ext cx="7772400" cy="10044900"/>
          </a:xfrm>
          <a:prstGeom prst="rect">
            <a:avLst/>
          </a:pr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3"/>
          <p:cNvSpPr txBox="1"/>
          <p:nvPr/>
        </p:nvSpPr>
        <p:spPr>
          <a:xfrm>
            <a:off x="165275" y="8704025"/>
            <a:ext cx="6152100" cy="1181862"/>
          </a:xfrm>
          <a:prstGeom prst="rect">
            <a:avLst/>
          </a:prstGeom>
          <a:noFill/>
          <a:ln>
            <a:noFill/>
          </a:ln>
        </p:spPr>
        <p:txBody>
          <a:bodyPr spcFirstLastPara="1" wrap="square" lIns="0" tIns="0" rIns="0" bIns="0" anchor="t" anchorCtr="0">
            <a:spAutoFit/>
          </a:bodyPr>
          <a:lstStyle/>
          <a:p>
            <a:pPr marL="0" lvl="0" indent="0" algn="l" rtl="0">
              <a:lnSpc>
                <a:spcPct val="80000"/>
              </a:lnSpc>
              <a:spcBef>
                <a:spcPts val="0"/>
              </a:spcBef>
              <a:spcAft>
                <a:spcPts val="0"/>
              </a:spcAft>
              <a:buNone/>
            </a:pPr>
            <a:r>
              <a:rPr lang="en" sz="4800" dirty="0">
                <a:solidFill>
                  <a:srgbClr val="FFFFFF"/>
                </a:solidFill>
              </a:rPr>
              <a:t>Victoria Cross Online</a:t>
            </a:r>
          </a:p>
          <a:p>
            <a:pPr marL="0" lvl="0" indent="0" algn="l" rtl="0">
              <a:lnSpc>
                <a:spcPct val="80000"/>
              </a:lnSpc>
              <a:spcBef>
                <a:spcPts val="0"/>
              </a:spcBef>
              <a:spcAft>
                <a:spcPts val="0"/>
              </a:spcAft>
              <a:buNone/>
            </a:pPr>
            <a:r>
              <a:rPr lang="en" sz="4800" dirty="0">
                <a:solidFill>
                  <a:srgbClr val="FFFFFF"/>
                </a:solidFill>
              </a:rPr>
              <a:t>Issue 1 October 2022</a:t>
            </a:r>
            <a:endParaRPr sz="4800" dirty="0">
              <a:solidFill>
                <a:srgbClr val="FFFFFF"/>
              </a:solidFill>
            </a:endParaRPr>
          </a:p>
        </p:txBody>
      </p:sp>
      <p:pic>
        <p:nvPicPr>
          <p:cNvPr id="3" name="Picture 2" descr="A person wearing glasses&#10;&#10;Description automatically generated with medium confidence">
            <a:extLst>
              <a:ext uri="{FF2B5EF4-FFF2-40B4-BE49-F238E27FC236}">
                <a16:creationId xmlns:a16="http://schemas.microsoft.com/office/drawing/2014/main" id="{240DFB9C-F570-B504-FD82-2D405B7E6A7F}"/>
              </a:ext>
            </a:extLst>
          </p:cNvPr>
          <p:cNvPicPr>
            <a:picLocks noChangeAspect="1"/>
          </p:cNvPicPr>
          <p:nvPr/>
        </p:nvPicPr>
        <p:blipFill>
          <a:blip r:embed="rId3"/>
          <a:stretch>
            <a:fillRect/>
          </a:stretch>
        </p:blipFill>
        <p:spPr>
          <a:xfrm>
            <a:off x="165275" y="172513"/>
            <a:ext cx="3311001" cy="4192453"/>
          </a:xfrm>
          <a:prstGeom prst="rect">
            <a:avLst/>
          </a:prstGeom>
        </p:spPr>
      </p:pic>
      <p:pic>
        <p:nvPicPr>
          <p:cNvPr id="5" name="Picture 4" descr="A picture containing text&#10;&#10;Description automatically generated">
            <a:extLst>
              <a:ext uri="{FF2B5EF4-FFF2-40B4-BE49-F238E27FC236}">
                <a16:creationId xmlns:a16="http://schemas.microsoft.com/office/drawing/2014/main" id="{BD92933C-2F6F-F8E1-EA0C-D22C844281A6}"/>
              </a:ext>
            </a:extLst>
          </p:cNvPr>
          <p:cNvPicPr>
            <a:picLocks noChangeAspect="1"/>
          </p:cNvPicPr>
          <p:nvPr/>
        </p:nvPicPr>
        <p:blipFill>
          <a:blip r:embed="rId4"/>
          <a:stretch>
            <a:fillRect/>
          </a:stretch>
        </p:blipFill>
        <p:spPr>
          <a:xfrm>
            <a:off x="3886200" y="172512"/>
            <a:ext cx="3720925" cy="6990829"/>
          </a:xfrm>
          <a:prstGeom prst="rect">
            <a:avLst/>
          </a:prstGeom>
        </p:spPr>
      </p:pic>
      <p:pic>
        <p:nvPicPr>
          <p:cNvPr id="4" name="Picture 3">
            <a:extLst>
              <a:ext uri="{FF2B5EF4-FFF2-40B4-BE49-F238E27FC236}">
                <a16:creationId xmlns:a16="http://schemas.microsoft.com/office/drawing/2014/main" id="{7B0174BB-A8E8-8820-2B66-2D7C96A7D0FF}"/>
              </a:ext>
            </a:extLst>
          </p:cNvPr>
          <p:cNvPicPr>
            <a:picLocks noChangeAspect="1"/>
          </p:cNvPicPr>
          <p:nvPr/>
        </p:nvPicPr>
        <p:blipFill>
          <a:blip r:embed="rId5"/>
          <a:stretch>
            <a:fillRect/>
          </a:stretch>
        </p:blipFill>
        <p:spPr>
          <a:xfrm>
            <a:off x="165274" y="5223281"/>
            <a:ext cx="3374230" cy="3246826"/>
          </a:xfrm>
          <a:prstGeom prst="rect">
            <a:avLst/>
          </a:prstGeom>
        </p:spPr>
      </p:pic>
      <p:sp>
        <p:nvSpPr>
          <p:cNvPr id="8" name="TextBox 7">
            <a:extLst>
              <a:ext uri="{FF2B5EF4-FFF2-40B4-BE49-F238E27FC236}">
                <a16:creationId xmlns:a16="http://schemas.microsoft.com/office/drawing/2014/main" id="{3DE92CC1-5EE8-E7A1-A952-112822DB4428}"/>
              </a:ext>
            </a:extLst>
          </p:cNvPr>
          <p:cNvSpPr txBox="1"/>
          <p:nvPr/>
        </p:nvSpPr>
        <p:spPr>
          <a:xfrm rot="1762291">
            <a:off x="4049870" y="738100"/>
            <a:ext cx="3720925" cy="1384995"/>
          </a:xfrm>
          <a:prstGeom prst="rect">
            <a:avLst/>
          </a:prstGeom>
          <a:noFill/>
        </p:spPr>
        <p:txBody>
          <a:bodyPr wrap="square" rtlCol="0">
            <a:spAutoFit/>
          </a:bodyPr>
          <a:lstStyle/>
          <a:p>
            <a:pPr algn="ctr"/>
            <a:r>
              <a:rPr lang="en-GB" sz="2800" dirty="0">
                <a:solidFill>
                  <a:srgbClr val="00B0F0"/>
                </a:solidFill>
                <a:latin typeface="Cavolini" panose="020B0502040204020203" pitchFamily="66" charset="0"/>
                <a:cs typeface="Cavolini" panose="020B0502040204020203" pitchFamily="66" charset="0"/>
              </a:rPr>
              <a:t>VC BREAKS RECORD AT AUCTION</a:t>
            </a:r>
          </a:p>
        </p:txBody>
      </p:sp>
      <p:sp>
        <p:nvSpPr>
          <p:cNvPr id="9" name="TextBox 8">
            <a:extLst>
              <a:ext uri="{FF2B5EF4-FFF2-40B4-BE49-F238E27FC236}">
                <a16:creationId xmlns:a16="http://schemas.microsoft.com/office/drawing/2014/main" id="{4AE16FE2-5340-6CB6-024B-42E9CDEB8F64}"/>
              </a:ext>
            </a:extLst>
          </p:cNvPr>
          <p:cNvSpPr txBox="1"/>
          <p:nvPr/>
        </p:nvSpPr>
        <p:spPr>
          <a:xfrm>
            <a:off x="-339456" y="4481176"/>
            <a:ext cx="4320461" cy="707886"/>
          </a:xfrm>
          <a:prstGeom prst="rect">
            <a:avLst/>
          </a:prstGeom>
          <a:noFill/>
        </p:spPr>
        <p:txBody>
          <a:bodyPr wrap="square" rtlCol="0">
            <a:spAutoFit/>
          </a:bodyPr>
          <a:lstStyle/>
          <a:p>
            <a:pPr algn="ctr"/>
            <a:r>
              <a:rPr lang="en-GB" sz="2000" dirty="0">
                <a:solidFill>
                  <a:schemeClr val="accent4">
                    <a:lumMod val="75000"/>
                  </a:schemeClr>
                </a:solidFill>
                <a:latin typeface="Baskerville Old Face" panose="02020602080505020303" pitchFamily="18" charset="0"/>
              </a:rPr>
              <a:t>THE STRETCHER BEARER</a:t>
            </a:r>
          </a:p>
          <a:p>
            <a:pPr algn="ctr"/>
            <a:r>
              <a:rPr lang="en-GB" sz="2000" dirty="0">
                <a:solidFill>
                  <a:schemeClr val="accent4">
                    <a:lumMod val="75000"/>
                  </a:schemeClr>
                </a:solidFill>
                <a:latin typeface="Baskerville Old Face" panose="02020602080505020303" pitchFamily="18" charset="0"/>
              </a:rPr>
              <a:t> VC</a:t>
            </a:r>
          </a:p>
        </p:txBody>
      </p:sp>
      <p:sp>
        <p:nvSpPr>
          <p:cNvPr id="10" name="TextBox 9">
            <a:extLst>
              <a:ext uri="{FF2B5EF4-FFF2-40B4-BE49-F238E27FC236}">
                <a16:creationId xmlns:a16="http://schemas.microsoft.com/office/drawing/2014/main" id="{223455B2-F74E-32A9-303B-58ABFF77FB03}"/>
              </a:ext>
            </a:extLst>
          </p:cNvPr>
          <p:cNvSpPr txBox="1"/>
          <p:nvPr/>
        </p:nvSpPr>
        <p:spPr>
          <a:xfrm>
            <a:off x="3866844" y="7037836"/>
            <a:ext cx="3393585" cy="1569660"/>
          </a:xfrm>
          <a:prstGeom prst="rect">
            <a:avLst/>
          </a:prstGeom>
          <a:noFill/>
        </p:spPr>
        <p:txBody>
          <a:bodyPr wrap="square" rtlCol="0">
            <a:spAutoFit/>
          </a:bodyPr>
          <a:lstStyle/>
          <a:p>
            <a:pPr algn="ctr"/>
            <a:r>
              <a:rPr lang="en-GB" sz="2400" dirty="0">
                <a:solidFill>
                  <a:srgbClr val="92D050"/>
                </a:solidFill>
                <a:latin typeface="Century Gothic" panose="020B0502020202020204" pitchFamily="34" charset="0"/>
              </a:rPr>
              <a:t>WHAT CONNECTION DOES THE OBJECT ON THE LEFT HAVE WITH THE VC?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25" name="Google Shape;125;p12"/>
          <p:cNvSpPr txBox="1"/>
          <p:nvPr/>
        </p:nvSpPr>
        <p:spPr>
          <a:xfrm>
            <a:off x="505625" y="756250"/>
            <a:ext cx="4828500" cy="738900"/>
          </a:xfrm>
          <a:prstGeom prst="rect">
            <a:avLst/>
          </a:prstGeom>
          <a:noFill/>
          <a:ln>
            <a:noFill/>
          </a:ln>
        </p:spPr>
        <p:txBody>
          <a:bodyPr spcFirstLastPara="1" wrap="square" lIns="0" tIns="0" rIns="0" bIns="0" anchor="t" anchorCtr="0">
            <a:spAutoFit/>
          </a:bodyPr>
          <a:lstStyle/>
          <a:p>
            <a:pPr marL="0" lvl="0" indent="0" algn="l" rtl="0">
              <a:spcBef>
                <a:spcPts val="1200"/>
              </a:spcBef>
              <a:spcAft>
                <a:spcPts val="0"/>
              </a:spcAft>
              <a:buNone/>
            </a:pPr>
            <a:r>
              <a:rPr lang="en" sz="2400" i="1">
                <a:solidFill>
                  <a:srgbClr val="FFFFFF"/>
                </a:solidFill>
              </a:rPr>
              <a:t>“Lorem ipsum dolor sit amet, et dolore magna aliqua. consectetur”</a:t>
            </a:r>
            <a:endParaRPr sz="2400" i="1">
              <a:solidFill>
                <a:srgbClr val="FFFFFF"/>
              </a:solidFill>
            </a:endParaRPr>
          </a:p>
        </p:txBody>
      </p:sp>
      <p:sp>
        <p:nvSpPr>
          <p:cNvPr id="2" name="Rectangle 1">
            <a:extLst>
              <a:ext uri="{FF2B5EF4-FFF2-40B4-BE49-F238E27FC236}">
                <a16:creationId xmlns:a16="http://schemas.microsoft.com/office/drawing/2014/main" id="{D3EB7DF3-B8B4-57E4-6E18-A0D90C2D71B8}"/>
              </a:ext>
            </a:extLst>
          </p:cNvPr>
          <p:cNvSpPr/>
          <p:nvPr/>
        </p:nvSpPr>
        <p:spPr>
          <a:xfrm>
            <a:off x="908462" y="248537"/>
            <a:ext cx="5955476" cy="1754326"/>
          </a:xfrm>
          <a:prstGeom prst="rect">
            <a:avLst/>
          </a:prstGeom>
          <a:noFill/>
        </p:spPr>
        <p:txBody>
          <a:bodyPr wrap="none" lIns="91440" tIns="45720" rIns="91440" bIns="45720">
            <a:spAutoFit/>
          </a:bodyPr>
          <a:lstStyle/>
          <a:p>
            <a:pPr algn="ctr"/>
            <a:r>
              <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George Evans VC </a:t>
            </a:r>
          </a:p>
          <a:p>
            <a:pPr algn="ctr"/>
            <a:r>
              <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Grave Restoration</a:t>
            </a:r>
          </a:p>
        </p:txBody>
      </p:sp>
      <p:pic>
        <p:nvPicPr>
          <p:cNvPr id="4" name="Picture 3" descr="A person smiling for the camera&#10;&#10;Description automatically generated with medium confidence">
            <a:extLst>
              <a:ext uri="{FF2B5EF4-FFF2-40B4-BE49-F238E27FC236}">
                <a16:creationId xmlns:a16="http://schemas.microsoft.com/office/drawing/2014/main" id="{C6D3369E-4D91-60C3-2716-E8FCCA830CD7}"/>
              </a:ext>
            </a:extLst>
          </p:cNvPr>
          <p:cNvPicPr>
            <a:picLocks noChangeAspect="1"/>
          </p:cNvPicPr>
          <p:nvPr/>
        </p:nvPicPr>
        <p:blipFill>
          <a:blip r:embed="rId3"/>
          <a:stretch>
            <a:fillRect/>
          </a:stretch>
        </p:blipFill>
        <p:spPr>
          <a:xfrm>
            <a:off x="384854" y="2510576"/>
            <a:ext cx="2496367" cy="3332779"/>
          </a:xfrm>
          <a:prstGeom prst="rect">
            <a:avLst/>
          </a:prstGeom>
        </p:spPr>
      </p:pic>
      <p:pic>
        <p:nvPicPr>
          <p:cNvPr id="6" name="Picture 5" descr="A picture containing wall&#10;&#10;Description automatically generated">
            <a:extLst>
              <a:ext uri="{FF2B5EF4-FFF2-40B4-BE49-F238E27FC236}">
                <a16:creationId xmlns:a16="http://schemas.microsoft.com/office/drawing/2014/main" id="{DF53055A-4C87-E369-D7F6-66E3DBC35026}"/>
              </a:ext>
            </a:extLst>
          </p:cNvPr>
          <p:cNvPicPr>
            <a:picLocks noChangeAspect="1"/>
          </p:cNvPicPr>
          <p:nvPr/>
        </p:nvPicPr>
        <p:blipFill>
          <a:blip r:embed="rId4"/>
          <a:stretch>
            <a:fillRect/>
          </a:stretch>
        </p:blipFill>
        <p:spPr>
          <a:xfrm>
            <a:off x="384853" y="6113923"/>
            <a:ext cx="2496367" cy="3461398"/>
          </a:xfrm>
          <a:prstGeom prst="rect">
            <a:avLst/>
          </a:prstGeom>
        </p:spPr>
      </p:pic>
      <p:sp>
        <p:nvSpPr>
          <p:cNvPr id="7" name="TextBox 6">
            <a:extLst>
              <a:ext uri="{FF2B5EF4-FFF2-40B4-BE49-F238E27FC236}">
                <a16:creationId xmlns:a16="http://schemas.microsoft.com/office/drawing/2014/main" id="{5D3D7DF5-7F67-447B-5E08-6F27B29A20D0}"/>
              </a:ext>
            </a:extLst>
          </p:cNvPr>
          <p:cNvSpPr txBox="1"/>
          <p:nvPr/>
        </p:nvSpPr>
        <p:spPr>
          <a:xfrm>
            <a:off x="3071004" y="2510576"/>
            <a:ext cx="3792934" cy="7232749"/>
          </a:xfrm>
          <a:prstGeom prst="rect">
            <a:avLst/>
          </a:prstGeom>
          <a:noFill/>
        </p:spPr>
        <p:txBody>
          <a:bodyPr wrap="square" rtlCol="0">
            <a:spAutoFit/>
          </a:bodyPr>
          <a:lstStyle/>
          <a:p>
            <a:r>
              <a:rPr lang="en-GB" sz="1600" dirty="0">
                <a:latin typeface="Cavolini" panose="03000502040302020204" pitchFamily="66" charset="0"/>
                <a:cs typeface="Cavolini" panose="03000502040302020204" pitchFamily="66" charset="0"/>
              </a:rPr>
              <a:t>In June 2022, Military Grave Restorer Steve Davies, formerly of the Royal Green Jackets, was contacted through his Facebook group to look at renovating the grave of George Evans VC, whose final resting place was in </a:t>
            </a:r>
            <a:r>
              <a:rPr lang="en-GB" sz="1600" dirty="0" err="1">
                <a:latin typeface="Cavolini" panose="03000502040302020204" pitchFamily="66" charset="0"/>
                <a:cs typeface="Cavolini" panose="03000502040302020204" pitchFamily="66" charset="0"/>
              </a:rPr>
              <a:t>Elmers</a:t>
            </a:r>
            <a:r>
              <a:rPr lang="en-GB" sz="1600" dirty="0">
                <a:latin typeface="Cavolini" panose="03000502040302020204" pitchFamily="66" charset="0"/>
                <a:cs typeface="Cavolini" panose="03000502040302020204" pitchFamily="66" charset="0"/>
              </a:rPr>
              <a:t> End Cemetery, Beckenham, Kent. </a:t>
            </a:r>
          </a:p>
          <a:p>
            <a:endParaRPr lang="en-GB" sz="1600" dirty="0">
              <a:latin typeface="Cavolini" panose="03000502040302020204" pitchFamily="66" charset="0"/>
              <a:cs typeface="Cavolini" panose="03000502040302020204" pitchFamily="66" charset="0"/>
            </a:endParaRPr>
          </a:p>
          <a:p>
            <a:r>
              <a:rPr lang="en-GB" sz="1600" dirty="0">
                <a:latin typeface="Cavolini" panose="03000502040302020204" pitchFamily="66" charset="0"/>
                <a:cs typeface="Cavolini" panose="03000502040302020204" pitchFamily="66" charset="0"/>
              </a:rPr>
              <a:t>George was born in Kensington, London in 1876 and enlisted with the Scots Guards in 1894, and served in the Boer War. After being demobbed, be firstly became a policeman then an Inspector with the NSPCC. </a:t>
            </a:r>
          </a:p>
          <a:p>
            <a:endParaRPr lang="en-GB" sz="1600" dirty="0">
              <a:latin typeface="Cavolini" panose="03000502040302020204" pitchFamily="66" charset="0"/>
              <a:cs typeface="Cavolini" panose="03000502040302020204" pitchFamily="66" charset="0"/>
            </a:endParaRPr>
          </a:p>
          <a:p>
            <a:r>
              <a:rPr lang="en-GB" sz="1600" dirty="0">
                <a:latin typeface="Cavolini" panose="03000502040302020204" pitchFamily="66" charset="0"/>
                <a:cs typeface="Cavolini" panose="03000502040302020204" pitchFamily="66" charset="0"/>
              </a:rPr>
              <a:t>On 30</a:t>
            </a:r>
            <a:r>
              <a:rPr lang="en-GB" sz="1600" baseline="30000" dirty="0">
                <a:latin typeface="Cavolini" panose="03000502040302020204" pitchFamily="66" charset="0"/>
                <a:cs typeface="Cavolini" panose="03000502040302020204" pitchFamily="66" charset="0"/>
              </a:rPr>
              <a:t>th</a:t>
            </a:r>
            <a:r>
              <a:rPr lang="en-GB" sz="1600" dirty="0">
                <a:latin typeface="Cavolini" panose="03000502040302020204" pitchFamily="66" charset="0"/>
                <a:cs typeface="Cavolini" panose="03000502040302020204" pitchFamily="66" charset="0"/>
              </a:rPr>
              <a:t> July 1916, at </a:t>
            </a:r>
            <a:r>
              <a:rPr lang="en-GB" sz="1600" dirty="0" err="1">
                <a:latin typeface="Cavolini" panose="03000502040302020204" pitchFamily="66" charset="0"/>
                <a:cs typeface="Cavolini" panose="03000502040302020204" pitchFamily="66" charset="0"/>
              </a:rPr>
              <a:t>Guillemont</a:t>
            </a:r>
            <a:r>
              <a:rPr lang="en-GB" sz="1600" dirty="0">
                <a:latin typeface="Cavolini" panose="03000502040302020204" pitchFamily="66" charset="0"/>
                <a:cs typeface="Cavolini" panose="03000502040302020204" pitchFamily="66" charset="0"/>
              </a:rPr>
              <a:t>, France, he volunteered to take a message, a job that five other men had been killed attempting to do. He succeeded in his mission despite being wounded. He had to dodge from shell hole to shell hole for over 700 yards under severe fire. </a:t>
            </a:r>
          </a:p>
        </p:txBody>
      </p:sp>
      <p:sp>
        <p:nvSpPr>
          <p:cNvPr id="8" name="TextBox 7">
            <a:extLst>
              <a:ext uri="{FF2B5EF4-FFF2-40B4-BE49-F238E27FC236}">
                <a16:creationId xmlns:a16="http://schemas.microsoft.com/office/drawing/2014/main" id="{36271EBF-2718-E107-2BEE-C78436A26CC8}"/>
              </a:ext>
            </a:extLst>
          </p:cNvPr>
          <p:cNvSpPr txBox="1"/>
          <p:nvPr/>
        </p:nvSpPr>
        <p:spPr>
          <a:xfrm>
            <a:off x="384853" y="2002863"/>
            <a:ext cx="6637049" cy="307777"/>
          </a:xfrm>
          <a:prstGeom prst="rect">
            <a:avLst/>
          </a:prstGeom>
          <a:noFill/>
        </p:spPr>
        <p:txBody>
          <a:bodyPr wrap="square" rtlCol="0">
            <a:spAutoFit/>
          </a:bodyPr>
          <a:lstStyle/>
          <a:p>
            <a:pPr algn="ctr"/>
            <a:r>
              <a:rPr lang="en-GB" dirty="0">
                <a:hlinkClick r:id="rId5"/>
              </a:rPr>
              <a:t>https://www.facebook.com/MilitaryGraveRestorer</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2" name="TextBox 1">
            <a:extLst>
              <a:ext uri="{FF2B5EF4-FFF2-40B4-BE49-F238E27FC236}">
                <a16:creationId xmlns:a16="http://schemas.microsoft.com/office/drawing/2014/main" id="{AB293B0E-5504-3582-360E-2083E3440AA4}"/>
              </a:ext>
            </a:extLst>
          </p:cNvPr>
          <p:cNvSpPr txBox="1"/>
          <p:nvPr/>
        </p:nvSpPr>
        <p:spPr>
          <a:xfrm>
            <a:off x="396815" y="362309"/>
            <a:ext cx="6866627" cy="4739759"/>
          </a:xfrm>
          <a:prstGeom prst="rect">
            <a:avLst/>
          </a:prstGeom>
          <a:noFill/>
        </p:spPr>
        <p:txBody>
          <a:bodyPr wrap="square" rtlCol="0">
            <a:spAutoFit/>
          </a:bodyPr>
          <a:lstStyle/>
          <a:p>
            <a:r>
              <a:rPr lang="en-GB" sz="1600" dirty="0">
                <a:latin typeface="Cavolini" panose="03000502040302020204" pitchFamily="66" charset="0"/>
                <a:cs typeface="Cavolini" panose="03000502040302020204" pitchFamily="66" charset="0"/>
              </a:rPr>
              <a:t>He became known as the “Children’s VC” because of his work with the NSPCC. He was taken prisoner later on, 30th July 1916, and was held in various camps in Germany, where he is reputed to have lost six stones in weight due to poor diet. He was exchanged through Holland on 6th June 1918 and stayed there until 19th November, when he was repatriated. He was demobilised to the Class Z Reserve on 19th February 1919. His VC was the last gazetted for the Great War and it was presented by King George V at Buckingham Palace on 12th March 1920.</a:t>
            </a:r>
          </a:p>
          <a:p>
            <a:endParaRPr lang="en-GB" sz="1600" dirty="0">
              <a:latin typeface="Cavolini" panose="03000502040302020204" pitchFamily="66" charset="0"/>
              <a:cs typeface="Cavolini" panose="03000502040302020204" pitchFamily="66" charset="0"/>
            </a:endParaRPr>
          </a:p>
          <a:p>
            <a:r>
              <a:rPr lang="en-GB" sz="1600" dirty="0">
                <a:latin typeface="Cavolini" panose="03000502040302020204" pitchFamily="66" charset="0"/>
                <a:cs typeface="Cavolini" panose="03000502040302020204" pitchFamily="66" charset="0"/>
              </a:rPr>
              <a:t>George resumed his work for the NSPCC in Hackney and Sydenham, London. He worked for the Society for 27 years and is understood to have helped over 12,500 children in that time. </a:t>
            </a:r>
            <a:r>
              <a:rPr lang="en-GB" sz="1600" dirty="0" err="1">
                <a:latin typeface="Cavolini" panose="03000502040302020204" pitchFamily="66" charset="0"/>
                <a:cs typeface="Cavolini" panose="03000502040302020204" pitchFamily="66" charset="0"/>
              </a:rPr>
              <a:t>Georrge</a:t>
            </a:r>
            <a:r>
              <a:rPr lang="en-GB" sz="1600" dirty="0">
                <a:latin typeface="Cavolini" panose="03000502040302020204" pitchFamily="66" charset="0"/>
                <a:cs typeface="Cavolini" panose="03000502040302020204" pitchFamily="66" charset="0"/>
              </a:rPr>
              <a:t> was also a Freemason with the Wilton Lodge No 1077, East Lancashire. George died suddenly at his home at 5 Tremaine Road, Anerley, London on 28th September 1937.</a:t>
            </a:r>
          </a:p>
          <a:p>
            <a:endParaRPr lang="en-GB" dirty="0"/>
          </a:p>
        </p:txBody>
      </p:sp>
      <p:pic>
        <p:nvPicPr>
          <p:cNvPr id="4" name="Picture 3" descr="A picture containing text, outdoor, plant&#10;&#10;Description automatically generated">
            <a:extLst>
              <a:ext uri="{FF2B5EF4-FFF2-40B4-BE49-F238E27FC236}">
                <a16:creationId xmlns:a16="http://schemas.microsoft.com/office/drawing/2014/main" id="{C8005AD9-6619-1685-E0AC-484F70C73837}"/>
              </a:ext>
            </a:extLst>
          </p:cNvPr>
          <p:cNvPicPr>
            <a:picLocks noChangeAspect="1"/>
          </p:cNvPicPr>
          <p:nvPr/>
        </p:nvPicPr>
        <p:blipFill>
          <a:blip r:embed="rId3"/>
          <a:stretch>
            <a:fillRect/>
          </a:stretch>
        </p:blipFill>
        <p:spPr>
          <a:xfrm>
            <a:off x="440683" y="5029200"/>
            <a:ext cx="3445517" cy="4594023"/>
          </a:xfrm>
          <a:prstGeom prst="rect">
            <a:avLst/>
          </a:prstGeom>
        </p:spPr>
      </p:pic>
      <p:pic>
        <p:nvPicPr>
          <p:cNvPr id="6" name="Picture 5" descr="A picture containing grass&#10;&#10;Description automatically generated">
            <a:extLst>
              <a:ext uri="{FF2B5EF4-FFF2-40B4-BE49-F238E27FC236}">
                <a16:creationId xmlns:a16="http://schemas.microsoft.com/office/drawing/2014/main" id="{803B839B-C0E0-3C03-0E01-1BE2BE28E442}"/>
              </a:ext>
            </a:extLst>
          </p:cNvPr>
          <p:cNvPicPr>
            <a:picLocks noChangeAspect="1"/>
          </p:cNvPicPr>
          <p:nvPr/>
        </p:nvPicPr>
        <p:blipFill>
          <a:blip r:embed="rId4"/>
          <a:stretch>
            <a:fillRect/>
          </a:stretch>
        </p:blipFill>
        <p:spPr>
          <a:xfrm>
            <a:off x="4175724" y="5029200"/>
            <a:ext cx="3445517" cy="4594023"/>
          </a:xfrm>
          <a:prstGeom prst="rect">
            <a:avLst/>
          </a:prstGeom>
        </p:spPr>
      </p:pic>
      <p:sp>
        <p:nvSpPr>
          <p:cNvPr id="7" name="TextBox 6">
            <a:extLst>
              <a:ext uri="{FF2B5EF4-FFF2-40B4-BE49-F238E27FC236}">
                <a16:creationId xmlns:a16="http://schemas.microsoft.com/office/drawing/2014/main" id="{71AA98E1-E1A0-0AA9-2D76-978ED254AF4A}"/>
              </a:ext>
            </a:extLst>
          </p:cNvPr>
          <p:cNvSpPr txBox="1"/>
          <p:nvPr/>
        </p:nvSpPr>
        <p:spPr>
          <a:xfrm>
            <a:off x="1138687" y="9623223"/>
            <a:ext cx="2225615" cy="314407"/>
          </a:xfrm>
          <a:prstGeom prst="rect">
            <a:avLst/>
          </a:prstGeom>
          <a:noFill/>
        </p:spPr>
        <p:txBody>
          <a:bodyPr wrap="square" rtlCol="0">
            <a:spAutoFit/>
          </a:bodyPr>
          <a:lstStyle/>
          <a:p>
            <a:pPr algn="ctr"/>
            <a:r>
              <a:rPr lang="en-GB" dirty="0"/>
              <a:t>Before</a:t>
            </a:r>
          </a:p>
        </p:txBody>
      </p:sp>
      <p:sp>
        <p:nvSpPr>
          <p:cNvPr id="8" name="TextBox 7">
            <a:extLst>
              <a:ext uri="{FF2B5EF4-FFF2-40B4-BE49-F238E27FC236}">
                <a16:creationId xmlns:a16="http://schemas.microsoft.com/office/drawing/2014/main" id="{737A3C9D-716A-EA6B-EB76-7B17B22C6AF4}"/>
              </a:ext>
            </a:extLst>
          </p:cNvPr>
          <p:cNvSpPr txBox="1"/>
          <p:nvPr/>
        </p:nvSpPr>
        <p:spPr>
          <a:xfrm>
            <a:off x="5072332" y="9623223"/>
            <a:ext cx="1828800" cy="314407"/>
          </a:xfrm>
          <a:prstGeom prst="rect">
            <a:avLst/>
          </a:prstGeom>
          <a:noFill/>
        </p:spPr>
        <p:txBody>
          <a:bodyPr wrap="square" rtlCol="0">
            <a:spAutoFit/>
          </a:bodyPr>
          <a:lstStyle/>
          <a:p>
            <a:pPr algn="ctr"/>
            <a:r>
              <a:rPr lang="en-GB" dirty="0"/>
              <a:t>After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7"/>
        <p:cNvGrpSpPr/>
        <p:nvPr/>
      </p:nvGrpSpPr>
      <p:grpSpPr>
        <a:xfrm>
          <a:off x="0" y="0"/>
          <a:ext cx="0" cy="0"/>
          <a:chOff x="0" y="0"/>
          <a:chExt cx="0" cy="0"/>
        </a:xfrm>
      </p:grpSpPr>
      <p:sp>
        <p:nvSpPr>
          <p:cNvPr id="32" name="Google Shape;32;p4"/>
          <p:cNvSpPr txBox="1"/>
          <p:nvPr/>
        </p:nvSpPr>
        <p:spPr>
          <a:xfrm>
            <a:off x="505631" y="756239"/>
            <a:ext cx="4603500" cy="523220"/>
          </a:xfrm>
          <a:prstGeom prst="rect">
            <a:avLst/>
          </a:prstGeom>
          <a:noFill/>
          <a:ln>
            <a:noFill/>
          </a:ln>
        </p:spPr>
        <p:txBody>
          <a:bodyPr spcFirstLastPara="1" wrap="square" lIns="0" tIns="0" rIns="0" bIns="0" anchor="t" anchorCtr="0">
            <a:spAutoFit/>
          </a:bodyPr>
          <a:lstStyle/>
          <a:p>
            <a:pPr marL="0" lvl="0" indent="0" algn="ctr" rtl="0">
              <a:spcBef>
                <a:spcPts val="1200"/>
              </a:spcBef>
              <a:spcAft>
                <a:spcPts val="0"/>
              </a:spcAft>
              <a:buNone/>
            </a:pPr>
            <a:r>
              <a:rPr lang="en-GB" sz="2400" dirty="0">
                <a:latin typeface="Cavolini" panose="03000502040302020204" pitchFamily="66" charset="0"/>
                <a:cs typeface="Cavolini" panose="03000502040302020204" pitchFamily="66" charset="0"/>
              </a:rPr>
              <a:t>EDITOR’S COMMENTS</a:t>
            </a:r>
            <a:endParaRPr sz="2400" dirty="0">
              <a:latin typeface="Cavolini" panose="03000502040302020204" pitchFamily="66" charset="0"/>
              <a:cs typeface="Cavolini" panose="03000502040302020204" pitchFamily="66" charset="0"/>
            </a:endParaRPr>
          </a:p>
        </p:txBody>
      </p:sp>
      <p:pic>
        <p:nvPicPr>
          <p:cNvPr id="3" name="Picture 2" descr="A picture containing person, wall, indoor, ceiling&#10;&#10;Description automatically generated">
            <a:extLst>
              <a:ext uri="{FF2B5EF4-FFF2-40B4-BE49-F238E27FC236}">
                <a16:creationId xmlns:a16="http://schemas.microsoft.com/office/drawing/2014/main" id="{6BD46E02-D7CE-6762-E632-10063750BCC3}"/>
              </a:ext>
            </a:extLst>
          </p:cNvPr>
          <p:cNvPicPr>
            <a:picLocks noChangeAspect="1"/>
          </p:cNvPicPr>
          <p:nvPr/>
        </p:nvPicPr>
        <p:blipFill>
          <a:blip r:embed="rId3"/>
          <a:stretch>
            <a:fillRect/>
          </a:stretch>
        </p:blipFill>
        <p:spPr>
          <a:xfrm>
            <a:off x="5109131" y="1017849"/>
            <a:ext cx="1976846" cy="2591998"/>
          </a:xfrm>
          <a:prstGeom prst="rect">
            <a:avLst/>
          </a:prstGeom>
        </p:spPr>
      </p:pic>
      <p:sp>
        <p:nvSpPr>
          <p:cNvPr id="4" name="TextBox 3">
            <a:extLst>
              <a:ext uri="{FF2B5EF4-FFF2-40B4-BE49-F238E27FC236}">
                <a16:creationId xmlns:a16="http://schemas.microsoft.com/office/drawing/2014/main" id="{2D0073BB-3FD7-DCB7-FCA2-E2B28F238CA1}"/>
              </a:ext>
            </a:extLst>
          </p:cNvPr>
          <p:cNvSpPr txBox="1"/>
          <p:nvPr/>
        </p:nvSpPr>
        <p:spPr>
          <a:xfrm>
            <a:off x="505631" y="1742536"/>
            <a:ext cx="4238897" cy="6740307"/>
          </a:xfrm>
          <a:prstGeom prst="rect">
            <a:avLst/>
          </a:prstGeom>
          <a:noFill/>
        </p:spPr>
        <p:txBody>
          <a:bodyPr wrap="square" rtlCol="0">
            <a:spAutoFit/>
          </a:bodyPr>
          <a:lstStyle/>
          <a:p>
            <a:r>
              <a:rPr lang="en-GB" sz="1800" dirty="0">
                <a:latin typeface="Cavolini" panose="03000502040302020204" pitchFamily="66" charset="0"/>
                <a:cs typeface="Cavolini" panose="03000502040302020204" pitchFamily="66" charset="0"/>
              </a:rPr>
              <a:t>Welcome to the “pilot” edition of the Victoria Cross Online magazine. The magazine was borne out of an idea that was proposed on the VCO Facebook group page by Thomas Stewart about a revival of the Victoria Cross Society. </a:t>
            </a:r>
          </a:p>
          <a:p>
            <a:endParaRPr lang="en-GB" sz="1800" dirty="0">
              <a:latin typeface="Cavolini" panose="03000502040302020204" pitchFamily="66" charset="0"/>
              <a:cs typeface="Cavolini" panose="03000502040302020204" pitchFamily="66" charset="0"/>
            </a:endParaRPr>
          </a:p>
          <a:p>
            <a:r>
              <a:rPr lang="en-GB" sz="1800" dirty="0">
                <a:latin typeface="Cavolini" panose="03000502040302020204" pitchFamily="66" charset="0"/>
                <a:cs typeface="Cavolini" panose="03000502040302020204" pitchFamily="66" charset="0"/>
              </a:rPr>
              <a:t>Following some positive discussions and offers of support from fellow VC “enthusiasts” I decided to take up the gauntlet and put together a first edition for publication on the FB group. </a:t>
            </a:r>
          </a:p>
          <a:p>
            <a:endParaRPr lang="en-GB" sz="1800" dirty="0">
              <a:latin typeface="Cavolini" panose="03000502040302020204" pitchFamily="66" charset="0"/>
              <a:cs typeface="Cavolini" panose="03000502040302020204" pitchFamily="66" charset="0"/>
            </a:endParaRPr>
          </a:p>
          <a:p>
            <a:r>
              <a:rPr lang="en-GB" sz="1800" dirty="0">
                <a:latin typeface="Cavolini" panose="03000502040302020204" pitchFamily="66" charset="0"/>
                <a:cs typeface="Cavolini" panose="03000502040302020204" pitchFamily="66" charset="0"/>
              </a:rPr>
              <a:t>The ultimate aim of the magazine is, if its seen as worthwhile, to email it out to readers on a regular basis. As editor I would then welcome contributions from readers of articles for future editions. </a:t>
            </a:r>
          </a:p>
        </p:txBody>
      </p:sp>
      <p:sp>
        <p:nvSpPr>
          <p:cNvPr id="6" name="Rectangle 5">
            <a:extLst>
              <a:ext uri="{FF2B5EF4-FFF2-40B4-BE49-F238E27FC236}">
                <a16:creationId xmlns:a16="http://schemas.microsoft.com/office/drawing/2014/main" id="{7648FC07-6393-267E-BDD6-B7A1EEFC6996}"/>
              </a:ext>
            </a:extLst>
          </p:cNvPr>
          <p:cNvSpPr/>
          <p:nvPr/>
        </p:nvSpPr>
        <p:spPr>
          <a:xfrm>
            <a:off x="4504810" y="3720187"/>
            <a:ext cx="3185488" cy="923330"/>
          </a:xfrm>
          <a:prstGeom prst="rect">
            <a:avLst/>
          </a:prstGeom>
          <a:noFill/>
        </p:spPr>
        <p:txBody>
          <a:bodyPr wrap="none" lIns="91440" tIns="45720" rIns="91440" bIns="45720">
            <a:spAutoFit/>
          </a:bodyPr>
          <a:lstStyle/>
          <a:p>
            <a:pPr algn="ctr"/>
            <a:r>
              <a:rPr lang="en-US"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Contents</a:t>
            </a:r>
          </a:p>
        </p:txBody>
      </p:sp>
      <p:sp>
        <p:nvSpPr>
          <p:cNvPr id="7" name="TextBox 6">
            <a:extLst>
              <a:ext uri="{FF2B5EF4-FFF2-40B4-BE49-F238E27FC236}">
                <a16:creationId xmlns:a16="http://schemas.microsoft.com/office/drawing/2014/main" id="{B892E6A7-F59C-8FF4-5DCC-573C930468C4}"/>
              </a:ext>
            </a:extLst>
          </p:cNvPr>
          <p:cNvSpPr txBox="1"/>
          <p:nvPr/>
        </p:nvSpPr>
        <p:spPr>
          <a:xfrm>
            <a:off x="4744528" y="4643517"/>
            <a:ext cx="2656936" cy="4093428"/>
          </a:xfrm>
          <a:prstGeom prst="rect">
            <a:avLst/>
          </a:prstGeom>
          <a:noFill/>
        </p:spPr>
        <p:txBody>
          <a:bodyPr wrap="square" rtlCol="0">
            <a:spAutoFit/>
          </a:bodyPr>
          <a:lstStyle/>
          <a:p>
            <a:r>
              <a:rPr lang="en-GB" sz="2000" dirty="0"/>
              <a:t>3-5 – VC BREAKS RECORD</a:t>
            </a:r>
          </a:p>
          <a:p>
            <a:endParaRPr lang="en-GB" sz="2000" dirty="0"/>
          </a:p>
          <a:p>
            <a:r>
              <a:rPr lang="en-GB" sz="2000" dirty="0"/>
              <a:t>6-7 – THE STRETCHER BEARER VC</a:t>
            </a:r>
          </a:p>
          <a:p>
            <a:endParaRPr lang="en-GB" sz="2000" dirty="0"/>
          </a:p>
          <a:p>
            <a:r>
              <a:rPr lang="en-GB" sz="2000" dirty="0"/>
              <a:t>8-9 – OLYMPIC GOLD MEDAL VC</a:t>
            </a:r>
          </a:p>
          <a:p>
            <a:endParaRPr lang="en-GB" sz="2000" dirty="0"/>
          </a:p>
          <a:p>
            <a:r>
              <a:rPr lang="en-GB" sz="2000" dirty="0"/>
              <a:t>10-11 – GEORGE EVANS VC GRAVE RESTORATION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sp>
        <p:nvSpPr>
          <p:cNvPr id="2" name="Rectangle 1">
            <a:extLst>
              <a:ext uri="{FF2B5EF4-FFF2-40B4-BE49-F238E27FC236}">
                <a16:creationId xmlns:a16="http://schemas.microsoft.com/office/drawing/2014/main" id="{5109E513-CB14-C06F-A33F-177EE04BC598}"/>
              </a:ext>
            </a:extLst>
          </p:cNvPr>
          <p:cNvSpPr/>
          <p:nvPr/>
        </p:nvSpPr>
        <p:spPr>
          <a:xfrm>
            <a:off x="773809" y="288833"/>
            <a:ext cx="6224781"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VC Breaks Record</a:t>
            </a:r>
          </a:p>
        </p:txBody>
      </p:sp>
      <p:sp>
        <p:nvSpPr>
          <p:cNvPr id="4" name="TextBox 3">
            <a:extLst>
              <a:ext uri="{FF2B5EF4-FFF2-40B4-BE49-F238E27FC236}">
                <a16:creationId xmlns:a16="http://schemas.microsoft.com/office/drawing/2014/main" id="{890DD258-4D91-12D5-07F5-7CB776E1FF90}"/>
              </a:ext>
            </a:extLst>
          </p:cNvPr>
          <p:cNvSpPr txBox="1"/>
          <p:nvPr/>
        </p:nvSpPr>
        <p:spPr>
          <a:xfrm>
            <a:off x="773809" y="1449238"/>
            <a:ext cx="6092817" cy="923330"/>
          </a:xfrm>
          <a:prstGeom prst="rect">
            <a:avLst/>
          </a:prstGeom>
          <a:noFill/>
        </p:spPr>
        <p:txBody>
          <a:bodyPr wrap="square" rtlCol="0">
            <a:spAutoFit/>
          </a:bodyPr>
          <a:lstStyle/>
          <a:p>
            <a:pPr algn="ctr"/>
            <a:r>
              <a:rPr lang="en-GB" sz="1800" b="1" i="0" dirty="0">
                <a:solidFill>
                  <a:srgbClr val="939598"/>
                </a:solidFill>
                <a:effectLst/>
                <a:latin typeface="Noto Serif" panose="02020600060500020200" pitchFamily="18" charset="0"/>
              </a:rPr>
              <a:t>The first civilian Victoria Cross of just five to be awarded has sold for an auction record hammer price of £750,000 at London saleroom </a:t>
            </a:r>
            <a:r>
              <a:rPr lang="en-GB" sz="1800" b="1" i="0" dirty="0" err="1">
                <a:solidFill>
                  <a:srgbClr val="939598"/>
                </a:solidFill>
                <a:effectLst/>
                <a:latin typeface="Noto Serif" panose="02020600060500020200" pitchFamily="18" charset="0"/>
              </a:rPr>
              <a:t>Noonans</a:t>
            </a:r>
            <a:r>
              <a:rPr lang="en-GB" sz="1800" b="1" i="0" dirty="0">
                <a:solidFill>
                  <a:srgbClr val="939598"/>
                </a:solidFill>
                <a:effectLst/>
                <a:latin typeface="Noto Serif" panose="02020600060500020200" pitchFamily="18" charset="0"/>
              </a:rPr>
              <a:t>.</a:t>
            </a:r>
            <a:endParaRPr lang="en-GB" sz="1800" b="1" dirty="0"/>
          </a:p>
        </p:txBody>
      </p:sp>
      <p:pic>
        <p:nvPicPr>
          <p:cNvPr id="6" name="Picture 5" descr="A picture containing text, outdoor, old, mammal&#10;&#10;Description automatically generated">
            <a:extLst>
              <a:ext uri="{FF2B5EF4-FFF2-40B4-BE49-F238E27FC236}">
                <a16:creationId xmlns:a16="http://schemas.microsoft.com/office/drawing/2014/main" id="{529D1CDB-6B6B-0E48-D224-584FEB368FCC}"/>
              </a:ext>
            </a:extLst>
          </p:cNvPr>
          <p:cNvPicPr>
            <a:picLocks noChangeAspect="1"/>
          </p:cNvPicPr>
          <p:nvPr/>
        </p:nvPicPr>
        <p:blipFill>
          <a:blip r:embed="rId3"/>
          <a:stretch>
            <a:fillRect/>
          </a:stretch>
        </p:blipFill>
        <p:spPr>
          <a:xfrm>
            <a:off x="514888" y="2609643"/>
            <a:ext cx="2262817" cy="2896406"/>
          </a:xfrm>
          <a:prstGeom prst="rect">
            <a:avLst/>
          </a:prstGeom>
        </p:spPr>
      </p:pic>
      <p:sp>
        <p:nvSpPr>
          <p:cNvPr id="7" name="TextBox 6">
            <a:extLst>
              <a:ext uri="{FF2B5EF4-FFF2-40B4-BE49-F238E27FC236}">
                <a16:creationId xmlns:a16="http://schemas.microsoft.com/office/drawing/2014/main" id="{79F711A5-6D23-CD82-4257-5C8BCE73FCBB}"/>
              </a:ext>
            </a:extLst>
          </p:cNvPr>
          <p:cNvSpPr txBox="1"/>
          <p:nvPr/>
        </p:nvSpPr>
        <p:spPr>
          <a:xfrm>
            <a:off x="514888" y="5506049"/>
            <a:ext cx="2262817" cy="307777"/>
          </a:xfrm>
          <a:prstGeom prst="rect">
            <a:avLst/>
          </a:prstGeom>
          <a:noFill/>
        </p:spPr>
        <p:txBody>
          <a:bodyPr wrap="square" rtlCol="0">
            <a:spAutoFit/>
          </a:bodyPr>
          <a:lstStyle/>
          <a:p>
            <a:pPr algn="ctr"/>
            <a:r>
              <a:rPr lang="en-GB" dirty="0"/>
              <a:t>Thomas Kavanagh VC</a:t>
            </a:r>
          </a:p>
        </p:txBody>
      </p:sp>
      <p:sp>
        <p:nvSpPr>
          <p:cNvPr id="8" name="TextBox 7">
            <a:extLst>
              <a:ext uri="{FF2B5EF4-FFF2-40B4-BE49-F238E27FC236}">
                <a16:creationId xmlns:a16="http://schemas.microsoft.com/office/drawing/2014/main" id="{2AE1137D-C424-E1E1-10A4-314FE81FDC37}"/>
              </a:ext>
            </a:extLst>
          </p:cNvPr>
          <p:cNvSpPr txBox="1"/>
          <p:nvPr/>
        </p:nvSpPr>
        <p:spPr>
          <a:xfrm>
            <a:off x="2950234" y="2609643"/>
            <a:ext cx="4048356" cy="7232749"/>
          </a:xfrm>
          <a:prstGeom prst="rect">
            <a:avLst/>
          </a:prstGeom>
          <a:noFill/>
        </p:spPr>
        <p:txBody>
          <a:bodyPr wrap="square" rtlCol="0">
            <a:spAutoFit/>
          </a:bodyPr>
          <a:lstStyle/>
          <a:p>
            <a:r>
              <a:rPr lang="en-GB" sz="1600" dirty="0">
                <a:latin typeface="Cavolini" panose="03000502040302020204" pitchFamily="66" charset="0"/>
                <a:cs typeface="Cavolini" panose="03000502040302020204" pitchFamily="66" charset="0"/>
              </a:rPr>
              <a:t>With an estimate of £300,000-£400,000 the Siege of Lucknow VC awarded to Thomas Kavanagh, one of just 5 civilian awards was bound to attract substantial interest. </a:t>
            </a:r>
          </a:p>
          <a:p>
            <a:endParaRPr lang="en-GB" sz="1600" dirty="0">
              <a:latin typeface="Cavolini" panose="03000502040302020204" pitchFamily="66" charset="0"/>
              <a:cs typeface="Cavolini" panose="03000502040302020204" pitchFamily="66" charset="0"/>
            </a:endParaRPr>
          </a:p>
          <a:p>
            <a:r>
              <a:rPr lang="en-GB" sz="1600" dirty="0">
                <a:latin typeface="Cavolini" panose="03000502040302020204" pitchFamily="66" charset="0"/>
                <a:cs typeface="Cavolini" panose="03000502040302020204" pitchFamily="66" charset="0"/>
              </a:rPr>
              <a:t>When the hammer finally fell at Noonan’s, and buyer’s premium was added, the estimate was almost doubled at £930,000, over £90,000 higher than the previous record set in 2017 at Morton and Eden for the Gordon Campbell VC DSO group. </a:t>
            </a:r>
          </a:p>
          <a:p>
            <a:endParaRPr lang="en-GB" sz="1600" dirty="0">
              <a:latin typeface="Cavolini" panose="03000502040302020204" pitchFamily="66" charset="0"/>
              <a:cs typeface="Cavolini" panose="03000502040302020204" pitchFamily="66" charset="0"/>
            </a:endParaRPr>
          </a:p>
          <a:p>
            <a:r>
              <a:rPr lang="en-GB" sz="1600" dirty="0">
                <a:latin typeface="Cavolini" panose="03000502040302020204" pitchFamily="66" charset="0"/>
                <a:cs typeface="Cavolini" panose="03000502040302020204" pitchFamily="66" charset="0"/>
              </a:rPr>
              <a:t>Born on 15th July 1821 in Mullingar, County Westmeath, Ireland, he was the third son of the bandmaster of the 3rd (Buffs) Regiment.</a:t>
            </a:r>
          </a:p>
          <a:p>
            <a:endParaRPr lang="en-GB" sz="1600" dirty="0">
              <a:latin typeface="Cavolini" panose="03000502040302020204" pitchFamily="66" charset="0"/>
              <a:cs typeface="Cavolini" panose="03000502040302020204" pitchFamily="66" charset="0"/>
            </a:endParaRPr>
          </a:p>
          <a:p>
            <a:r>
              <a:rPr lang="en-GB" sz="1600" dirty="0">
                <a:latin typeface="Cavolini" panose="03000502040302020204" pitchFamily="66" charset="0"/>
                <a:cs typeface="Cavolini" panose="03000502040302020204" pitchFamily="66" charset="0"/>
              </a:rPr>
              <a:t>The family moved with their father when he was posted to India in 1834 where the 3rd Regiment were stationed at Meerut. When he was old enough, young Thomas was employed as a clerk in the office of the </a:t>
            </a:r>
          </a:p>
        </p:txBody>
      </p:sp>
      <p:pic>
        <p:nvPicPr>
          <p:cNvPr id="11" name="Picture 10" descr="A picture containing text&#10;&#10;Description automatically generated">
            <a:extLst>
              <a:ext uri="{FF2B5EF4-FFF2-40B4-BE49-F238E27FC236}">
                <a16:creationId xmlns:a16="http://schemas.microsoft.com/office/drawing/2014/main" id="{468540AD-C49C-8EFD-EB3D-7A316539973C}"/>
              </a:ext>
            </a:extLst>
          </p:cNvPr>
          <p:cNvPicPr>
            <a:picLocks noChangeAspect="1"/>
          </p:cNvPicPr>
          <p:nvPr/>
        </p:nvPicPr>
        <p:blipFill>
          <a:blip r:embed="rId4"/>
          <a:stretch>
            <a:fillRect/>
          </a:stretch>
        </p:blipFill>
        <p:spPr>
          <a:xfrm>
            <a:off x="546158" y="5898975"/>
            <a:ext cx="2200275" cy="403865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2" name="TextBox 1">
            <a:extLst>
              <a:ext uri="{FF2B5EF4-FFF2-40B4-BE49-F238E27FC236}">
                <a16:creationId xmlns:a16="http://schemas.microsoft.com/office/drawing/2014/main" id="{C66C9ED7-0B20-7E59-17A7-C78B2980D533}"/>
              </a:ext>
            </a:extLst>
          </p:cNvPr>
          <p:cNvSpPr txBox="1"/>
          <p:nvPr/>
        </p:nvSpPr>
        <p:spPr>
          <a:xfrm>
            <a:off x="586596" y="552091"/>
            <a:ext cx="6487064" cy="9202519"/>
          </a:xfrm>
          <a:prstGeom prst="rect">
            <a:avLst/>
          </a:prstGeom>
          <a:noFill/>
        </p:spPr>
        <p:txBody>
          <a:bodyPr wrap="square" rtlCol="0">
            <a:spAutoFit/>
          </a:bodyPr>
          <a:lstStyle/>
          <a:p>
            <a:r>
              <a:rPr lang="en-GB" sz="1600" dirty="0">
                <a:latin typeface="Cavolini" panose="03000502040302020204" pitchFamily="66" charset="0"/>
                <a:cs typeface="Cavolini" panose="03000502040302020204" pitchFamily="66" charset="0"/>
              </a:rPr>
              <a:t>Commissioner for Meerut until 1839. He then worked in a Counting House for a merchant at </a:t>
            </a:r>
            <a:r>
              <a:rPr lang="en-GB" sz="1600" dirty="0" err="1">
                <a:latin typeface="Cavolini" panose="03000502040302020204" pitchFamily="66" charset="0"/>
                <a:cs typeface="Cavolini" panose="03000502040302020204" pitchFamily="66" charset="0"/>
              </a:rPr>
              <a:t>Mussoree</a:t>
            </a:r>
            <a:r>
              <a:rPr lang="en-GB" sz="1600" dirty="0">
                <a:latin typeface="Cavolini" panose="03000502040302020204" pitchFamily="66" charset="0"/>
                <a:cs typeface="Cavolini" panose="03000502040302020204" pitchFamily="66" charset="0"/>
              </a:rPr>
              <a:t> until 1843 before becoming head clerk to the Government Treasury at Ambala. Another move found him appointed head clerk at the Board of Administration at Lahore and then assistant magistrate at </a:t>
            </a:r>
            <a:r>
              <a:rPr lang="en-GB" sz="1600" dirty="0" err="1">
                <a:latin typeface="Cavolini" panose="03000502040302020204" pitchFamily="66" charset="0"/>
                <a:cs typeface="Cavolini" panose="03000502040302020204" pitchFamily="66" charset="0"/>
              </a:rPr>
              <a:t>Jullindur</a:t>
            </a:r>
            <a:r>
              <a:rPr lang="en-GB" sz="1600" dirty="0">
                <a:latin typeface="Cavolini" panose="03000502040302020204" pitchFamily="66" charset="0"/>
                <a:cs typeface="Cavolini" panose="03000502040302020204" pitchFamily="66" charset="0"/>
              </a:rPr>
              <a:t>. Despite being constantly in employment and gradually moving up the civil service ladder, he was struggling financially. He then transferred to </a:t>
            </a:r>
            <a:r>
              <a:rPr lang="en-GB" sz="1600" dirty="0" err="1">
                <a:latin typeface="Cavolini" panose="03000502040302020204" pitchFamily="66" charset="0"/>
                <a:cs typeface="Cavolini" panose="03000502040302020204" pitchFamily="66" charset="0"/>
              </a:rPr>
              <a:t>Mooltan</a:t>
            </a:r>
            <a:r>
              <a:rPr lang="en-GB" sz="1600" dirty="0">
                <a:latin typeface="Cavolini" panose="03000502040302020204" pitchFamily="66" charset="0"/>
                <a:cs typeface="Cavolini" panose="03000502040302020204" pitchFamily="66" charset="0"/>
              </a:rPr>
              <a:t>, but was almost fired for his mounting debts. He had to be saved by Lord Dalhousie who secured him a job of Superintendent of the Office of the Chief Commissioner in Lucknow.</a:t>
            </a:r>
          </a:p>
          <a:p>
            <a:endParaRPr lang="en-GB" sz="1600" dirty="0">
              <a:latin typeface="Cavolini" panose="03000502040302020204" pitchFamily="66" charset="0"/>
              <a:cs typeface="Cavolini" panose="03000502040302020204" pitchFamily="66" charset="0"/>
            </a:endParaRPr>
          </a:p>
          <a:p>
            <a:r>
              <a:rPr lang="en-GB" sz="1600" dirty="0">
                <a:latin typeface="Cavolini" panose="03000502040302020204" pitchFamily="66" charset="0"/>
                <a:cs typeface="Cavolini" panose="03000502040302020204" pitchFamily="66" charset="0"/>
              </a:rPr>
              <a:t>When the siege of Lucknow began, Kavanagh had his wife, Agnes, and four of his ten children with him. He was in charge of the male civilians and set about organising them into a fighting unit. He issued arms, but some felt it was a foolish move. By the end of July 1857, the bigger threat was disease particularly cholera, fever and smallpox. Thomas lost his eldest son, Cecil, to sickness and was worried it would happen to more of his children.</a:t>
            </a:r>
          </a:p>
          <a:p>
            <a:endParaRPr lang="en-GB" sz="1600" dirty="0">
              <a:latin typeface="Cavolini" panose="03000502040302020204" pitchFamily="66" charset="0"/>
              <a:cs typeface="Cavolini" panose="03000502040302020204" pitchFamily="66" charset="0"/>
            </a:endParaRPr>
          </a:p>
          <a:p>
            <a:r>
              <a:rPr lang="en-GB" sz="1600" dirty="0">
                <a:latin typeface="Cavolini" panose="03000502040302020204" pitchFamily="66" charset="0"/>
                <a:cs typeface="Cavolini" panose="03000502040302020204" pitchFamily="66" charset="0"/>
              </a:rPr>
              <a:t>Relief finally came with the arrival of Havelock’s column, and Kavanagh was determined to play a prominent role. By the end of October 1857, he was appointed assistant field engineer. Kavanagh’s responsibility was to discover mines being dug by the rebels and destroy them with countermining. It involved crawling through cold, dark tunnels and lying in wait for a rebel miner, and shooting him. On one occasion, he had crawled too far in order to retrieve the enemy miner’s tools, and alerted the rebels. He was challenged to get tools if he was daring enough. Kavanagh leapt into the tunnel and retrieved the tools before they could react. </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pic>
        <p:nvPicPr>
          <p:cNvPr id="3" name="Picture 2">
            <a:extLst>
              <a:ext uri="{FF2B5EF4-FFF2-40B4-BE49-F238E27FC236}">
                <a16:creationId xmlns:a16="http://schemas.microsoft.com/office/drawing/2014/main" id="{4629A542-479D-726D-63DB-CCE8F80ADCBB}"/>
              </a:ext>
            </a:extLst>
          </p:cNvPr>
          <p:cNvPicPr>
            <a:picLocks noChangeAspect="1"/>
          </p:cNvPicPr>
          <p:nvPr/>
        </p:nvPicPr>
        <p:blipFill>
          <a:blip r:embed="rId3"/>
          <a:stretch>
            <a:fillRect/>
          </a:stretch>
        </p:blipFill>
        <p:spPr>
          <a:xfrm>
            <a:off x="544303" y="342900"/>
            <a:ext cx="6839908" cy="2883379"/>
          </a:xfrm>
          <a:prstGeom prst="rect">
            <a:avLst/>
          </a:prstGeom>
        </p:spPr>
      </p:pic>
      <p:sp>
        <p:nvSpPr>
          <p:cNvPr id="4" name="TextBox 3">
            <a:extLst>
              <a:ext uri="{FF2B5EF4-FFF2-40B4-BE49-F238E27FC236}">
                <a16:creationId xmlns:a16="http://schemas.microsoft.com/office/drawing/2014/main" id="{E0ED564F-013F-B9DE-4DCC-6F6F8F087071}"/>
              </a:ext>
            </a:extLst>
          </p:cNvPr>
          <p:cNvSpPr txBox="1"/>
          <p:nvPr/>
        </p:nvSpPr>
        <p:spPr>
          <a:xfrm>
            <a:off x="466246" y="3347050"/>
            <a:ext cx="6839908" cy="6494085"/>
          </a:xfrm>
          <a:prstGeom prst="rect">
            <a:avLst/>
          </a:prstGeom>
          <a:noFill/>
        </p:spPr>
        <p:txBody>
          <a:bodyPr wrap="square" rtlCol="0">
            <a:spAutoFit/>
          </a:bodyPr>
          <a:lstStyle/>
          <a:p>
            <a:r>
              <a:rPr lang="en-GB" sz="1600" dirty="0">
                <a:latin typeface="Cavolini" panose="03000502040302020204" pitchFamily="66" charset="0"/>
                <a:cs typeface="Cavolini" panose="03000502040302020204" pitchFamily="66" charset="0"/>
              </a:rPr>
              <a:t>In November 1857, Kavanagh learned that a message needed to be taken into the Residency and he offered to try. He approached Colonel Napier, who turned him down, before persuading Sir James Outram. Kavanagh then disguised himself and tested the disguise by walking into a meeting with Outram who didn’t recognise him. </a:t>
            </a:r>
          </a:p>
          <a:p>
            <a:endParaRPr lang="en-GB" sz="1600" dirty="0">
              <a:latin typeface="Cavolini" panose="03000502040302020204" pitchFamily="66" charset="0"/>
              <a:cs typeface="Cavolini" panose="03000502040302020204" pitchFamily="66" charset="0"/>
            </a:endParaRPr>
          </a:p>
          <a:p>
            <a:r>
              <a:rPr lang="en-GB" sz="1600" dirty="0">
                <a:latin typeface="Cavolini" panose="03000502040302020204" pitchFamily="66" charset="0"/>
                <a:cs typeface="Cavolini" panose="03000502040302020204" pitchFamily="66" charset="0"/>
              </a:rPr>
              <a:t>On 15</a:t>
            </a:r>
            <a:r>
              <a:rPr lang="en-GB" sz="1600" baseline="30000" dirty="0">
                <a:latin typeface="Cavolini" panose="03000502040302020204" pitchFamily="66" charset="0"/>
                <a:cs typeface="Cavolini" panose="03000502040302020204" pitchFamily="66" charset="0"/>
              </a:rPr>
              <a:t>th</a:t>
            </a:r>
            <a:r>
              <a:rPr lang="en-GB" sz="1600" dirty="0">
                <a:latin typeface="Cavolini" panose="03000502040302020204" pitchFamily="66" charset="0"/>
                <a:cs typeface="Cavolini" panose="03000502040302020204" pitchFamily="66" charset="0"/>
              </a:rPr>
              <a:t> November 1857, he ran through the streets dodging enemy fire until he reached the “Steam Engine House” and was shown through to Outram. He then escorted Outram and Havelock back through the enemy fire to Campbell. Campbell was astonished by Kavanagh’s audacity. He returned to the UK soon after, but it required an amendment to the Royal Warrant on 6</a:t>
            </a:r>
            <a:r>
              <a:rPr lang="en-GB" sz="1600" baseline="30000" dirty="0">
                <a:latin typeface="Cavolini" panose="03000502040302020204" pitchFamily="66" charset="0"/>
                <a:cs typeface="Cavolini" panose="03000502040302020204" pitchFamily="66" charset="0"/>
              </a:rPr>
              <a:t>th</a:t>
            </a:r>
            <a:r>
              <a:rPr lang="en-GB" sz="1600" dirty="0">
                <a:latin typeface="Cavolini" panose="03000502040302020204" pitchFamily="66" charset="0"/>
                <a:cs typeface="Cavolini" panose="03000502040302020204" pitchFamily="66" charset="0"/>
              </a:rPr>
              <a:t> July 1859 for a non-military person to receive the VC. He received his medal from Queen Victoria at Windsor on 4</a:t>
            </a:r>
            <a:r>
              <a:rPr lang="en-GB" sz="1600" baseline="30000" dirty="0">
                <a:latin typeface="Cavolini" panose="03000502040302020204" pitchFamily="66" charset="0"/>
                <a:cs typeface="Cavolini" panose="03000502040302020204" pitchFamily="66" charset="0"/>
              </a:rPr>
              <a:t>th</a:t>
            </a:r>
            <a:r>
              <a:rPr lang="en-GB" sz="1600" dirty="0">
                <a:latin typeface="Cavolini" panose="03000502040302020204" pitchFamily="66" charset="0"/>
                <a:cs typeface="Cavolini" panose="03000502040302020204" pitchFamily="66" charset="0"/>
              </a:rPr>
              <a:t> January 1860. He then courted controversy by publishing his memoirs “How I Won the Victoria Cross”. </a:t>
            </a:r>
          </a:p>
          <a:p>
            <a:endParaRPr lang="en-GB" sz="1600" dirty="0">
              <a:latin typeface="Cavolini" panose="03000502040302020204" pitchFamily="66" charset="0"/>
              <a:cs typeface="Cavolini" panose="03000502040302020204" pitchFamily="66" charset="0"/>
            </a:endParaRPr>
          </a:p>
          <a:p>
            <a:r>
              <a:rPr lang="en-GB" sz="1600" dirty="0">
                <a:latin typeface="Cavolini" panose="03000502040302020204" pitchFamily="66" charset="0"/>
                <a:cs typeface="Cavolini" panose="03000502040302020204" pitchFamily="66" charset="0"/>
              </a:rPr>
              <a:t>He died in 1882 after falling ill on voyage near Gibraltar. He was buried in North Front Cemetery with full military honours. </a:t>
            </a:r>
          </a:p>
          <a:p>
            <a:endParaRPr lang="en-GB" sz="1600" dirty="0">
              <a:latin typeface="Cavolini" panose="03000502040302020204" pitchFamily="66" charset="0"/>
              <a:cs typeface="Cavolini" panose="03000502040302020204" pitchFamily="66" charset="0"/>
            </a:endParaRPr>
          </a:p>
          <a:p>
            <a:r>
              <a:rPr lang="en-GB" sz="1600" dirty="0">
                <a:latin typeface="Cavolini" panose="03000502040302020204" pitchFamily="66" charset="0"/>
                <a:cs typeface="Cavolini" panose="03000502040302020204" pitchFamily="66" charset="0"/>
                <a:hlinkClick r:id="rId4"/>
              </a:rPr>
              <a:t>https://victoriacrossonline.co.uk/?page_id=8529</a:t>
            </a:r>
            <a:endParaRPr lang="en-GB" sz="1600" dirty="0">
              <a:latin typeface="Cavolini" panose="03000502040302020204" pitchFamily="66" charset="0"/>
              <a:cs typeface="Cavolini" panose="03000502040302020204" pitchFamily="66" charset="0"/>
            </a:endParaRPr>
          </a:p>
          <a:p>
            <a:endParaRPr lang="en-GB" sz="1600" dirty="0">
              <a:latin typeface="Cavolini" panose="03000502040302020204" pitchFamily="66" charset="0"/>
              <a:cs typeface="Cavolini" panose="03000502040302020204" pitchFamily="66" charset="0"/>
            </a:endParaRPr>
          </a:p>
          <a:p>
            <a:endParaRPr lang="en-GB" sz="1600" dirty="0">
              <a:latin typeface="Cavolini" panose="03000502040302020204" pitchFamily="66" charset="0"/>
              <a:cs typeface="Cavolini" panose="03000502040302020204"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1"/>
        <p:cNvGrpSpPr/>
        <p:nvPr/>
      </p:nvGrpSpPr>
      <p:grpSpPr>
        <a:xfrm>
          <a:off x="0" y="0"/>
          <a:ext cx="0" cy="0"/>
          <a:chOff x="0" y="0"/>
          <a:chExt cx="0" cy="0"/>
        </a:xfrm>
      </p:grpSpPr>
      <p:sp>
        <p:nvSpPr>
          <p:cNvPr id="2" name="Rectangle 1">
            <a:extLst>
              <a:ext uri="{FF2B5EF4-FFF2-40B4-BE49-F238E27FC236}">
                <a16:creationId xmlns:a16="http://schemas.microsoft.com/office/drawing/2014/main" id="{E1322C4B-9802-DD1F-38B1-1238E2939E22}"/>
              </a:ext>
            </a:extLst>
          </p:cNvPr>
          <p:cNvSpPr/>
          <p:nvPr/>
        </p:nvSpPr>
        <p:spPr>
          <a:xfrm>
            <a:off x="-103613" y="0"/>
            <a:ext cx="7979626" cy="1754326"/>
          </a:xfrm>
          <a:prstGeom prst="rect">
            <a:avLst/>
          </a:prstGeom>
          <a:noFill/>
        </p:spPr>
        <p:txBody>
          <a:bodyPr wrap="square" lIns="91440" tIns="45720" rIns="91440" bIns="45720">
            <a:spAutoFit/>
          </a:bodyPr>
          <a:lstStyle/>
          <a:p>
            <a:pPr algn="ctr"/>
            <a:r>
              <a:rPr lang="en-US"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The Stretcher Bearer VC</a:t>
            </a:r>
          </a:p>
        </p:txBody>
      </p:sp>
      <p:sp>
        <p:nvSpPr>
          <p:cNvPr id="3" name="TextBox 2">
            <a:extLst>
              <a:ext uri="{FF2B5EF4-FFF2-40B4-BE49-F238E27FC236}">
                <a16:creationId xmlns:a16="http://schemas.microsoft.com/office/drawing/2014/main" id="{7CA12A41-CD83-87A4-5469-6381433D3C8B}"/>
              </a:ext>
            </a:extLst>
          </p:cNvPr>
          <p:cNvSpPr txBox="1"/>
          <p:nvPr/>
        </p:nvSpPr>
        <p:spPr>
          <a:xfrm>
            <a:off x="586596" y="1587260"/>
            <a:ext cx="6590581" cy="615553"/>
          </a:xfrm>
          <a:prstGeom prst="rect">
            <a:avLst/>
          </a:prstGeom>
          <a:noFill/>
        </p:spPr>
        <p:txBody>
          <a:bodyPr wrap="square" rtlCol="0">
            <a:spAutoFit/>
          </a:bodyPr>
          <a:lstStyle/>
          <a:p>
            <a:pPr algn="ctr"/>
            <a:r>
              <a:rPr lang="en-GB" sz="2000" b="0" i="0" dirty="0">
                <a:solidFill>
                  <a:srgbClr val="BF133E"/>
                </a:solidFill>
                <a:effectLst/>
                <a:latin typeface="Cavolini" panose="03000502040302020204" pitchFamily="66" charset="0"/>
                <a:cs typeface="Cavolini" panose="03000502040302020204" pitchFamily="66" charset="0"/>
              </a:rPr>
              <a:t>Most Decorated Soldier of World War One</a:t>
            </a:r>
          </a:p>
          <a:p>
            <a:endParaRPr lang="en-GB" dirty="0"/>
          </a:p>
        </p:txBody>
      </p:sp>
      <p:pic>
        <p:nvPicPr>
          <p:cNvPr id="7" name="Picture 6" descr="A picture containing indoor, person&#10;&#10;Description automatically generated">
            <a:extLst>
              <a:ext uri="{FF2B5EF4-FFF2-40B4-BE49-F238E27FC236}">
                <a16:creationId xmlns:a16="http://schemas.microsoft.com/office/drawing/2014/main" id="{CA486E67-8AB0-70F5-F840-73FA398107E8}"/>
              </a:ext>
            </a:extLst>
          </p:cNvPr>
          <p:cNvPicPr>
            <a:picLocks noChangeAspect="1"/>
          </p:cNvPicPr>
          <p:nvPr/>
        </p:nvPicPr>
        <p:blipFill>
          <a:blip r:embed="rId3"/>
          <a:stretch>
            <a:fillRect/>
          </a:stretch>
        </p:blipFill>
        <p:spPr>
          <a:xfrm>
            <a:off x="3467818" y="2339556"/>
            <a:ext cx="4157931" cy="7028731"/>
          </a:xfrm>
          <a:prstGeom prst="rect">
            <a:avLst/>
          </a:prstGeom>
        </p:spPr>
      </p:pic>
      <p:sp>
        <p:nvSpPr>
          <p:cNvPr id="8" name="TextBox 7">
            <a:extLst>
              <a:ext uri="{FF2B5EF4-FFF2-40B4-BE49-F238E27FC236}">
                <a16:creationId xmlns:a16="http://schemas.microsoft.com/office/drawing/2014/main" id="{7AB3F286-34AE-48A7-9B8B-BCBDE56133F3}"/>
              </a:ext>
            </a:extLst>
          </p:cNvPr>
          <p:cNvSpPr txBox="1"/>
          <p:nvPr/>
        </p:nvSpPr>
        <p:spPr>
          <a:xfrm>
            <a:off x="3631718" y="9505030"/>
            <a:ext cx="3830129" cy="307777"/>
          </a:xfrm>
          <a:prstGeom prst="rect">
            <a:avLst/>
          </a:prstGeom>
          <a:noFill/>
        </p:spPr>
        <p:txBody>
          <a:bodyPr wrap="square" rtlCol="0">
            <a:spAutoFit/>
          </a:bodyPr>
          <a:lstStyle/>
          <a:p>
            <a:pPr algn="ctr"/>
            <a:r>
              <a:rPr lang="en-GB" dirty="0"/>
              <a:t>William </a:t>
            </a:r>
            <a:r>
              <a:rPr lang="en-GB" dirty="0" err="1"/>
              <a:t>Coltman’s</a:t>
            </a:r>
            <a:r>
              <a:rPr lang="en-GB" dirty="0"/>
              <a:t> VC Courtesy of Paul Lee</a:t>
            </a:r>
          </a:p>
        </p:txBody>
      </p:sp>
      <p:sp>
        <p:nvSpPr>
          <p:cNvPr id="9" name="TextBox 8">
            <a:extLst>
              <a:ext uri="{FF2B5EF4-FFF2-40B4-BE49-F238E27FC236}">
                <a16:creationId xmlns:a16="http://schemas.microsoft.com/office/drawing/2014/main" id="{EF779306-52DE-4056-2641-F02BC17205AB}"/>
              </a:ext>
            </a:extLst>
          </p:cNvPr>
          <p:cNvSpPr txBox="1"/>
          <p:nvPr/>
        </p:nvSpPr>
        <p:spPr>
          <a:xfrm>
            <a:off x="276045" y="2339556"/>
            <a:ext cx="2967487" cy="7232749"/>
          </a:xfrm>
          <a:prstGeom prst="rect">
            <a:avLst/>
          </a:prstGeom>
          <a:noFill/>
        </p:spPr>
        <p:txBody>
          <a:bodyPr wrap="square" rtlCol="0">
            <a:spAutoFit/>
          </a:bodyPr>
          <a:lstStyle/>
          <a:p>
            <a:r>
              <a:rPr lang="en-GB" sz="1600" dirty="0">
                <a:latin typeface="Cavolini" panose="03000502040302020204" pitchFamily="66" charset="0"/>
                <a:cs typeface="Cavolini" panose="03000502040302020204" pitchFamily="66" charset="0"/>
              </a:rPr>
              <a:t>It is common knowledge amongst most “experts” on the Victoria Cross that the most decorated officer of the First World War is none other than Captain Noel Godfrey </a:t>
            </a:r>
            <a:r>
              <a:rPr lang="en-GB" sz="1600" dirty="0" err="1">
                <a:latin typeface="Cavolini" panose="03000502040302020204" pitchFamily="66" charset="0"/>
                <a:cs typeface="Cavolini" panose="03000502040302020204" pitchFamily="66" charset="0"/>
              </a:rPr>
              <a:t>Chavasse</a:t>
            </a:r>
            <a:r>
              <a:rPr lang="en-GB" sz="1600" dirty="0">
                <a:latin typeface="Cavolini" panose="03000502040302020204" pitchFamily="66" charset="0"/>
                <a:cs typeface="Cavolini" panose="03000502040302020204" pitchFamily="66" charset="0"/>
              </a:rPr>
              <a:t> VC* MC. What is amazing is that </a:t>
            </a:r>
            <a:r>
              <a:rPr lang="en-GB" sz="1600" dirty="0" err="1">
                <a:latin typeface="Cavolini" panose="03000502040302020204" pitchFamily="66" charset="0"/>
                <a:cs typeface="Cavolini" panose="03000502040302020204" pitchFamily="66" charset="0"/>
              </a:rPr>
              <a:t>Chavasse</a:t>
            </a:r>
            <a:r>
              <a:rPr lang="en-GB" sz="1600" dirty="0">
                <a:latin typeface="Cavolini" panose="03000502040302020204" pitchFamily="66" charset="0"/>
                <a:cs typeface="Cavolini" panose="03000502040302020204" pitchFamily="66" charset="0"/>
              </a:rPr>
              <a:t> did this as a Medical Officer.</a:t>
            </a:r>
          </a:p>
          <a:p>
            <a:endParaRPr lang="en-GB" sz="1600" dirty="0">
              <a:latin typeface="Cavolini" panose="03000502040302020204" pitchFamily="66" charset="0"/>
              <a:cs typeface="Cavolini" panose="03000502040302020204" pitchFamily="66" charset="0"/>
            </a:endParaRPr>
          </a:p>
          <a:p>
            <a:r>
              <a:rPr lang="en-GB" sz="1600" dirty="0">
                <a:latin typeface="Cavolini" panose="03000502040302020204" pitchFamily="66" charset="0"/>
                <a:cs typeface="Cavolini" panose="03000502040302020204" pitchFamily="66" charset="0"/>
              </a:rPr>
              <a:t>However, </a:t>
            </a:r>
            <a:r>
              <a:rPr lang="en-GB" sz="1600" dirty="0" err="1">
                <a:latin typeface="Cavolini" panose="03000502040302020204" pitchFamily="66" charset="0"/>
                <a:cs typeface="Cavolini" panose="03000502040302020204" pitchFamily="66" charset="0"/>
              </a:rPr>
              <a:t>Chavasse</a:t>
            </a:r>
            <a:r>
              <a:rPr lang="en-GB" sz="1600" dirty="0">
                <a:latin typeface="Cavolini" panose="03000502040302020204" pitchFamily="66" charset="0"/>
                <a:cs typeface="Cavolini" panose="03000502040302020204" pitchFamily="66" charset="0"/>
              </a:rPr>
              <a:t> does not hold the distinction of being the most decorated soldier of the war, and again it came from someone in the medical services, not a doctor this time, but a stretcher bearer by the name of William Harold </a:t>
            </a:r>
            <a:r>
              <a:rPr lang="en-GB" sz="1600" dirty="0" err="1">
                <a:latin typeface="Cavolini" panose="03000502040302020204" pitchFamily="66" charset="0"/>
                <a:cs typeface="Cavolini" panose="03000502040302020204" pitchFamily="66" charset="0"/>
              </a:rPr>
              <a:t>Coltman</a:t>
            </a:r>
            <a:r>
              <a:rPr lang="en-GB" sz="1600" dirty="0">
                <a:latin typeface="Cavolini" panose="03000502040302020204" pitchFamily="66" charset="0"/>
                <a:cs typeface="Cavolini" panose="03000502040302020204" pitchFamily="66" charset="0"/>
              </a:rPr>
              <a:t> VC DCM* MM*.</a:t>
            </a:r>
          </a:p>
          <a:p>
            <a:endParaRPr lang="en-GB" sz="1600" dirty="0">
              <a:latin typeface="Cavolini" panose="03000502040302020204" pitchFamily="66" charset="0"/>
              <a:cs typeface="Cavolini" panose="03000502040302020204" pitchFamily="66" charset="0"/>
            </a:endParaRPr>
          </a:p>
          <a:p>
            <a:r>
              <a:rPr lang="en-GB" sz="1600" dirty="0">
                <a:latin typeface="Cavolini" panose="03000502040302020204" pitchFamily="66" charset="0"/>
                <a:cs typeface="Cavolini" panose="03000502040302020204" pitchFamily="66" charset="0"/>
              </a:rPr>
              <a:t>The VC was last to be awarded to </a:t>
            </a:r>
            <a:r>
              <a:rPr lang="en-GB" sz="1600" dirty="0" err="1">
                <a:latin typeface="Cavolini" panose="03000502040302020204" pitchFamily="66" charset="0"/>
                <a:cs typeface="Cavolini" panose="03000502040302020204" pitchFamily="66" charset="0"/>
              </a:rPr>
              <a:t>Coltman</a:t>
            </a:r>
            <a:r>
              <a:rPr lang="en-GB" sz="1600" dirty="0">
                <a:latin typeface="Cavolini" panose="03000502040302020204" pitchFamily="66" charset="0"/>
                <a:cs typeface="Cavolini" panose="03000502040302020204" pitchFamily="66" charset="0"/>
              </a:rPr>
              <a:t> for his actions on 3</a:t>
            </a:r>
            <a:r>
              <a:rPr lang="en-GB" sz="1600" baseline="30000" dirty="0">
                <a:latin typeface="Cavolini" panose="03000502040302020204" pitchFamily="66" charset="0"/>
                <a:cs typeface="Cavolini" panose="03000502040302020204" pitchFamily="66" charset="0"/>
              </a:rPr>
              <a:t>rd</a:t>
            </a:r>
            <a:r>
              <a:rPr lang="en-GB" sz="1600" dirty="0">
                <a:latin typeface="Cavolini" panose="03000502040302020204" pitchFamily="66" charset="0"/>
                <a:cs typeface="Cavolini" panose="03000502040302020204" pitchFamily="66" charset="0"/>
              </a:rPr>
              <a:t>/4</a:t>
            </a:r>
            <a:r>
              <a:rPr lang="en-GB" sz="1600" baseline="30000" dirty="0">
                <a:latin typeface="Cavolini" panose="03000502040302020204" pitchFamily="66" charset="0"/>
                <a:cs typeface="Cavolini" panose="03000502040302020204" pitchFamily="66" charset="0"/>
              </a:rPr>
              <a:t>th</a:t>
            </a:r>
            <a:r>
              <a:rPr lang="en-GB" sz="1600" dirty="0">
                <a:latin typeface="Cavolini" panose="03000502040302020204" pitchFamily="66" charset="0"/>
                <a:cs typeface="Cavolini" panose="03000502040302020204" pitchFamily="66" charset="0"/>
              </a:rPr>
              <a:t> October 1918 at Mannequin Hill.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91" name="Google Shape;91;p9"/>
          <p:cNvSpPr txBox="1"/>
          <p:nvPr/>
        </p:nvSpPr>
        <p:spPr>
          <a:xfrm>
            <a:off x="5105673" y="870125"/>
            <a:ext cx="2138400" cy="526554"/>
          </a:xfrm>
          <a:prstGeom prst="rect">
            <a:avLst/>
          </a:prstGeom>
          <a:noFill/>
          <a:ln>
            <a:noFill/>
          </a:ln>
        </p:spPr>
        <p:txBody>
          <a:bodyPr spcFirstLastPara="1" wrap="square" lIns="0" tIns="0" rIns="0" bIns="0" anchor="t" anchorCtr="0">
            <a:spAutoFit/>
          </a:bodyPr>
          <a:lstStyle/>
          <a:p>
            <a:pPr marL="0" lvl="0" indent="0" algn="just" rtl="0">
              <a:lnSpc>
                <a:spcPct val="130000"/>
              </a:lnSpc>
              <a:spcBef>
                <a:spcPts val="2000"/>
              </a:spcBef>
              <a:spcAft>
                <a:spcPts val="0"/>
              </a:spcAft>
              <a:buNone/>
            </a:pPr>
            <a:r>
              <a:rPr lang="en" sz="1350" dirty="0">
                <a:solidFill>
                  <a:schemeClr val="dk1"/>
                </a:solidFill>
              </a:rPr>
              <a:t>.</a:t>
            </a:r>
            <a:endParaRPr sz="1350" dirty="0">
              <a:solidFill>
                <a:schemeClr val="dk1"/>
              </a:solidFill>
            </a:endParaRPr>
          </a:p>
        </p:txBody>
      </p:sp>
      <p:pic>
        <p:nvPicPr>
          <p:cNvPr id="3" name="Picture 2" descr="A person in a military uniform&#10;&#10;Description automatically generated with medium confidence">
            <a:extLst>
              <a:ext uri="{FF2B5EF4-FFF2-40B4-BE49-F238E27FC236}">
                <a16:creationId xmlns:a16="http://schemas.microsoft.com/office/drawing/2014/main" id="{DAC09FDF-995D-FEA9-83DA-B2AEB05784F1}"/>
              </a:ext>
            </a:extLst>
          </p:cNvPr>
          <p:cNvPicPr>
            <a:picLocks noChangeAspect="1"/>
          </p:cNvPicPr>
          <p:nvPr/>
        </p:nvPicPr>
        <p:blipFill>
          <a:blip r:embed="rId3"/>
          <a:stretch>
            <a:fillRect/>
          </a:stretch>
        </p:blipFill>
        <p:spPr>
          <a:xfrm>
            <a:off x="324089" y="338226"/>
            <a:ext cx="3350764" cy="4452301"/>
          </a:xfrm>
          <a:prstGeom prst="rect">
            <a:avLst/>
          </a:prstGeom>
        </p:spPr>
      </p:pic>
      <p:sp>
        <p:nvSpPr>
          <p:cNvPr id="6" name="TextBox 5">
            <a:extLst>
              <a:ext uri="{FF2B5EF4-FFF2-40B4-BE49-F238E27FC236}">
                <a16:creationId xmlns:a16="http://schemas.microsoft.com/office/drawing/2014/main" id="{A99449FB-07A9-FE14-17A2-ECD2EF72F2D6}"/>
              </a:ext>
            </a:extLst>
          </p:cNvPr>
          <p:cNvSpPr txBox="1"/>
          <p:nvPr/>
        </p:nvSpPr>
        <p:spPr>
          <a:xfrm>
            <a:off x="3886200" y="338226"/>
            <a:ext cx="3456804" cy="9694962"/>
          </a:xfrm>
          <a:prstGeom prst="rect">
            <a:avLst/>
          </a:prstGeom>
          <a:noFill/>
        </p:spPr>
        <p:txBody>
          <a:bodyPr wrap="square" rtlCol="0">
            <a:spAutoFit/>
          </a:bodyPr>
          <a:lstStyle/>
          <a:p>
            <a:r>
              <a:rPr lang="en-GB" sz="1600" dirty="0">
                <a:latin typeface="Cavolini" panose="03000502040302020204" pitchFamily="66" charset="0"/>
                <a:cs typeface="Cavolini" panose="03000502040302020204" pitchFamily="66" charset="0"/>
              </a:rPr>
              <a:t>During the course of 48 hours “Lance-Corporal William </a:t>
            </a:r>
            <a:r>
              <a:rPr lang="en-GB" sz="1600" dirty="0" err="1">
                <a:latin typeface="Cavolini" panose="03000502040302020204" pitchFamily="66" charset="0"/>
                <a:cs typeface="Cavolini" panose="03000502040302020204" pitchFamily="66" charset="0"/>
              </a:rPr>
              <a:t>Coltman</a:t>
            </a:r>
            <a:r>
              <a:rPr lang="en-GB" sz="1600" dirty="0">
                <a:latin typeface="Cavolini" panose="03000502040302020204" pitchFamily="66" charset="0"/>
                <a:cs typeface="Cavolini" panose="03000502040302020204" pitchFamily="66" charset="0"/>
              </a:rPr>
              <a:t>, a stretcher bearer, hearing that wounded had been left behind during a retirement, went forward alone in the face of fierce enfilade fire, found the casualties, dressed them and on three successive occasions, carried comrades on his back to safety, thus saving their lives.”</a:t>
            </a:r>
          </a:p>
          <a:p>
            <a:endParaRPr lang="en-GB" sz="1600" dirty="0">
              <a:latin typeface="Cavolini" panose="03000502040302020204" pitchFamily="66" charset="0"/>
              <a:cs typeface="Cavolini" panose="03000502040302020204" pitchFamily="66" charset="0"/>
            </a:endParaRPr>
          </a:p>
          <a:p>
            <a:r>
              <a:rPr lang="en-GB" sz="1600" dirty="0">
                <a:latin typeface="Cavolini" panose="03000502040302020204" pitchFamily="66" charset="0"/>
                <a:cs typeface="Cavolini" panose="03000502040302020204" pitchFamily="66" charset="0"/>
              </a:rPr>
              <a:t>He was gazetted for VC on 3rd January 1919, and was invested with his Victoria Cross by King George V at Buckingham Palace on 22nd May 1919. After the war, </a:t>
            </a:r>
            <a:r>
              <a:rPr lang="en-GB" sz="1600" dirty="0" err="1">
                <a:latin typeface="Cavolini" panose="03000502040302020204" pitchFamily="66" charset="0"/>
                <a:cs typeface="Cavolini" panose="03000502040302020204" pitchFamily="66" charset="0"/>
              </a:rPr>
              <a:t>Coltman</a:t>
            </a:r>
            <a:r>
              <a:rPr lang="en-GB" sz="1600" dirty="0">
                <a:latin typeface="Cavolini" panose="03000502040302020204" pitchFamily="66" charset="0"/>
                <a:cs typeface="Cavolini" panose="03000502040302020204" pitchFamily="66" charset="0"/>
              </a:rPr>
              <a:t> returned to Burton on Trent and took a job as a gardener with the town's Parks Department. During the Second World War he was commissioned in the Army Cadet Force in 1943 and commanded the Burton ACF.</a:t>
            </a:r>
          </a:p>
          <a:p>
            <a:r>
              <a:rPr lang="en-GB" sz="1600" dirty="0">
                <a:latin typeface="Cavolini" panose="03000502040302020204" pitchFamily="66" charset="0"/>
                <a:cs typeface="Cavolini" panose="03000502040302020204" pitchFamily="66" charset="0"/>
              </a:rPr>
              <a:t>He retired in 1963 and died at </a:t>
            </a:r>
            <a:r>
              <a:rPr lang="en-GB" sz="1600" dirty="0" err="1">
                <a:latin typeface="Cavolini" panose="03000502040302020204" pitchFamily="66" charset="0"/>
                <a:cs typeface="Cavolini" panose="03000502040302020204" pitchFamily="66" charset="0"/>
              </a:rPr>
              <a:t>Outwoods</a:t>
            </a:r>
            <a:r>
              <a:rPr lang="en-GB" sz="1600" dirty="0">
                <a:latin typeface="Cavolini" panose="03000502040302020204" pitchFamily="66" charset="0"/>
                <a:cs typeface="Cavolini" panose="03000502040302020204" pitchFamily="66" charset="0"/>
              </a:rPr>
              <a:t> Hospital, Burton, on 29th June 1974 at the age of 82. He lies buried with his wife Eleanor May (née Dolman) in the churchyard of St Mark's Parish Church in Winshill. </a:t>
            </a:r>
          </a:p>
        </p:txBody>
      </p:sp>
      <p:sp>
        <p:nvSpPr>
          <p:cNvPr id="7" name="TextBox 6">
            <a:extLst>
              <a:ext uri="{FF2B5EF4-FFF2-40B4-BE49-F238E27FC236}">
                <a16:creationId xmlns:a16="http://schemas.microsoft.com/office/drawing/2014/main" id="{C620AB74-1840-F6EA-3529-740FB0A45A5A}"/>
              </a:ext>
            </a:extLst>
          </p:cNvPr>
          <p:cNvSpPr txBox="1"/>
          <p:nvPr/>
        </p:nvSpPr>
        <p:spPr>
          <a:xfrm>
            <a:off x="324089" y="5185707"/>
            <a:ext cx="3350764" cy="4278094"/>
          </a:xfrm>
          <a:prstGeom prst="rect">
            <a:avLst/>
          </a:prstGeom>
          <a:noFill/>
        </p:spPr>
        <p:txBody>
          <a:bodyPr wrap="square" rtlCol="0">
            <a:spAutoFit/>
          </a:bodyPr>
          <a:lstStyle/>
          <a:p>
            <a:r>
              <a:rPr lang="en-GB" sz="1600" dirty="0">
                <a:latin typeface="Cavolini" panose="03000502040302020204" pitchFamily="66" charset="0"/>
                <a:cs typeface="Cavolini" panose="03000502040302020204" pitchFamily="66" charset="0"/>
              </a:rPr>
              <a:t>To summarise the admiration that you have to feel for both </a:t>
            </a:r>
            <a:r>
              <a:rPr lang="en-GB" sz="1600" dirty="0" err="1">
                <a:latin typeface="Cavolini" panose="03000502040302020204" pitchFamily="66" charset="0"/>
                <a:cs typeface="Cavolini" panose="03000502040302020204" pitchFamily="66" charset="0"/>
              </a:rPr>
              <a:t>Chavasse</a:t>
            </a:r>
            <a:r>
              <a:rPr lang="en-GB" sz="1600" dirty="0">
                <a:latin typeface="Cavolini" panose="03000502040302020204" pitchFamily="66" charset="0"/>
                <a:cs typeface="Cavolini" panose="03000502040302020204" pitchFamily="66" charset="0"/>
              </a:rPr>
              <a:t> and </a:t>
            </a:r>
            <a:r>
              <a:rPr lang="en-GB" sz="1600" dirty="0" err="1">
                <a:latin typeface="Cavolini" panose="03000502040302020204" pitchFamily="66" charset="0"/>
                <a:cs typeface="Cavolini" panose="03000502040302020204" pitchFamily="66" charset="0"/>
              </a:rPr>
              <a:t>Coltman</a:t>
            </a:r>
            <a:r>
              <a:rPr lang="en-GB" sz="1600" dirty="0">
                <a:latin typeface="Cavolini" panose="03000502040302020204" pitchFamily="66" charset="0"/>
                <a:cs typeface="Cavolini" panose="03000502040302020204" pitchFamily="66" charset="0"/>
              </a:rPr>
              <a:t>, who both entered no-mans land hundreds if not thousands of times with supreme gallantry to bring relief and comfort to the wounded, whilst not being soldiers in the combat sense, take the line from </a:t>
            </a:r>
            <a:r>
              <a:rPr lang="en-GB" sz="1600" dirty="0" err="1">
                <a:latin typeface="Cavolini" panose="03000502040302020204" pitchFamily="66" charset="0"/>
                <a:cs typeface="Cavolini" panose="03000502040302020204" pitchFamily="66" charset="0"/>
              </a:rPr>
              <a:t>Coltman’s</a:t>
            </a:r>
            <a:r>
              <a:rPr lang="en-GB" sz="1600" dirty="0">
                <a:latin typeface="Cavolini" panose="03000502040302020204" pitchFamily="66" charset="0"/>
                <a:cs typeface="Cavolini" panose="03000502040302020204" pitchFamily="66" charset="0"/>
              </a:rPr>
              <a:t> DCM citation – </a:t>
            </a:r>
          </a:p>
          <a:p>
            <a:endParaRPr lang="en-GB" sz="1600" dirty="0">
              <a:latin typeface="Cavolini" panose="03000502040302020204" pitchFamily="66" charset="0"/>
              <a:cs typeface="Cavolini" panose="03000502040302020204" pitchFamily="66" charset="0"/>
            </a:endParaRPr>
          </a:p>
          <a:p>
            <a:r>
              <a:rPr lang="en-GB" sz="1600" dirty="0">
                <a:latin typeface="Cavolini" panose="03000502040302020204" pitchFamily="66" charset="0"/>
                <a:cs typeface="Cavolini" panose="03000502040302020204" pitchFamily="66" charset="0"/>
              </a:rPr>
              <a:t>“</a:t>
            </a:r>
            <a:r>
              <a:rPr lang="en-GB" sz="1600" b="0" i="1" dirty="0">
                <a:solidFill>
                  <a:srgbClr val="333333"/>
                </a:solidFill>
                <a:effectLst/>
                <a:latin typeface="Cavolini" panose="03000502040302020204" pitchFamily="66" charset="0"/>
                <a:cs typeface="Cavolini" panose="03000502040302020204" pitchFamily="66" charset="0"/>
              </a:rPr>
              <a:t>set the highest example of fearlessness and devotion to duty to those with him …’   </a:t>
            </a:r>
            <a:endParaRPr lang="en-GB" sz="1600" dirty="0">
              <a:latin typeface="Cavolini" panose="03000502040302020204" pitchFamily="66" charset="0"/>
              <a:cs typeface="Cavolini" panose="03000502040302020204" pitchFamily="66" charset="0"/>
            </a:endParaRPr>
          </a:p>
        </p:txBody>
      </p:sp>
      <p:sp>
        <p:nvSpPr>
          <p:cNvPr id="8" name="TextBox 7">
            <a:extLst>
              <a:ext uri="{FF2B5EF4-FFF2-40B4-BE49-F238E27FC236}">
                <a16:creationId xmlns:a16="http://schemas.microsoft.com/office/drawing/2014/main" id="{85F4BECD-AB4E-EAE4-6E49-B1DD86E76655}"/>
              </a:ext>
            </a:extLst>
          </p:cNvPr>
          <p:cNvSpPr txBox="1"/>
          <p:nvPr/>
        </p:nvSpPr>
        <p:spPr>
          <a:xfrm>
            <a:off x="151561" y="9566285"/>
            <a:ext cx="4781584" cy="307777"/>
          </a:xfrm>
          <a:prstGeom prst="rect">
            <a:avLst/>
          </a:prstGeom>
          <a:noFill/>
        </p:spPr>
        <p:txBody>
          <a:bodyPr wrap="square" rtlCol="0">
            <a:spAutoFit/>
          </a:bodyPr>
          <a:lstStyle/>
          <a:p>
            <a:r>
              <a:rPr lang="en-GB" dirty="0">
                <a:hlinkClick r:id="rId4"/>
              </a:rPr>
              <a:t>https://victoriacrossonline.co.uk/?page_id=3242</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2" name="Rectangle 1">
            <a:extLst>
              <a:ext uri="{FF2B5EF4-FFF2-40B4-BE49-F238E27FC236}">
                <a16:creationId xmlns:a16="http://schemas.microsoft.com/office/drawing/2014/main" id="{09F5C348-9F60-1213-2B74-93A14089F474}"/>
              </a:ext>
            </a:extLst>
          </p:cNvPr>
          <p:cNvSpPr/>
          <p:nvPr/>
        </p:nvSpPr>
        <p:spPr>
          <a:xfrm>
            <a:off x="542977" y="202569"/>
            <a:ext cx="6686446"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cap="none" spc="0" dirty="0">
                <a:ln/>
                <a:solidFill>
                  <a:schemeClr val="accent3"/>
                </a:solidFill>
                <a:effectLst/>
              </a:rPr>
              <a:t>VC to Olympic Gold</a:t>
            </a:r>
          </a:p>
        </p:txBody>
      </p:sp>
      <p:pic>
        <p:nvPicPr>
          <p:cNvPr id="4" name="Picture 3" descr="A person in a suit&#10;&#10;Description automatically generated with low confidence">
            <a:extLst>
              <a:ext uri="{FF2B5EF4-FFF2-40B4-BE49-F238E27FC236}">
                <a16:creationId xmlns:a16="http://schemas.microsoft.com/office/drawing/2014/main" id="{B13C6E39-B29B-8B66-41CF-B7F8D0C451B7}"/>
              </a:ext>
            </a:extLst>
          </p:cNvPr>
          <p:cNvPicPr>
            <a:picLocks noChangeAspect="1"/>
          </p:cNvPicPr>
          <p:nvPr/>
        </p:nvPicPr>
        <p:blipFill>
          <a:blip r:embed="rId3"/>
          <a:stretch>
            <a:fillRect/>
          </a:stretch>
        </p:blipFill>
        <p:spPr>
          <a:xfrm>
            <a:off x="389083" y="1345720"/>
            <a:ext cx="2968988" cy="4185009"/>
          </a:xfrm>
          <a:prstGeom prst="rect">
            <a:avLst/>
          </a:prstGeom>
        </p:spPr>
      </p:pic>
      <p:sp>
        <p:nvSpPr>
          <p:cNvPr id="5" name="TextBox 4">
            <a:extLst>
              <a:ext uri="{FF2B5EF4-FFF2-40B4-BE49-F238E27FC236}">
                <a16:creationId xmlns:a16="http://schemas.microsoft.com/office/drawing/2014/main" id="{6FEDB017-355E-0446-09F1-8AD7BDCF0B07}"/>
              </a:ext>
            </a:extLst>
          </p:cNvPr>
          <p:cNvSpPr txBox="1"/>
          <p:nvPr/>
        </p:nvSpPr>
        <p:spPr>
          <a:xfrm>
            <a:off x="3536830" y="1345720"/>
            <a:ext cx="3692593" cy="5509200"/>
          </a:xfrm>
          <a:prstGeom prst="rect">
            <a:avLst/>
          </a:prstGeom>
          <a:noFill/>
        </p:spPr>
        <p:txBody>
          <a:bodyPr wrap="square" rtlCol="0">
            <a:spAutoFit/>
          </a:bodyPr>
          <a:lstStyle/>
          <a:p>
            <a:r>
              <a:rPr lang="en-GB" sz="1600" b="0" i="0" dirty="0">
                <a:solidFill>
                  <a:srgbClr val="050505"/>
                </a:solidFill>
                <a:effectLst/>
                <a:latin typeface="Cavolini" panose="03000502040302020204" pitchFamily="66" charset="0"/>
                <a:cs typeface="Cavolini" panose="03000502040302020204" pitchFamily="66" charset="0"/>
              </a:rPr>
              <a:t>Lieutenant-General Sir Philip Neame VC, KBE, CB, DSO, KStJ (1888 - 1978) was born near Faversham and served in both World Wars. He is the only person ever to be awarded both the Victoria Cross and an Olympic Gold Medal.</a:t>
            </a:r>
          </a:p>
          <a:p>
            <a:endParaRPr lang="en-GB" sz="1600" dirty="0">
              <a:solidFill>
                <a:srgbClr val="050505"/>
              </a:solidFill>
              <a:latin typeface="Cavolini" panose="03000502040302020204" pitchFamily="66" charset="0"/>
              <a:cs typeface="Cavolini" panose="03000502040302020204" pitchFamily="66" charset="0"/>
            </a:endParaRPr>
          </a:p>
          <a:p>
            <a:r>
              <a:rPr lang="en-GB" sz="1600" dirty="0">
                <a:latin typeface="Cavolini" panose="03000502040302020204" pitchFamily="66" charset="0"/>
                <a:cs typeface="Cavolini" panose="03000502040302020204" pitchFamily="66" charset="0"/>
              </a:rPr>
              <a:t>On 19th December 1914 at </a:t>
            </a:r>
            <a:r>
              <a:rPr lang="en-GB" sz="1600" dirty="0" err="1">
                <a:latin typeface="Cavolini" panose="03000502040302020204" pitchFamily="66" charset="0"/>
                <a:cs typeface="Cavolini" panose="03000502040302020204" pitchFamily="66" charset="0"/>
              </a:rPr>
              <a:t>Neuve</a:t>
            </a:r>
            <a:r>
              <a:rPr lang="en-GB" sz="1600" dirty="0">
                <a:latin typeface="Cavolini" panose="03000502040302020204" pitchFamily="66" charset="0"/>
                <a:cs typeface="Cavolini" panose="03000502040302020204" pitchFamily="66" charset="0"/>
              </a:rPr>
              <a:t> Chapelle, France, Lieutenant Neame, in the face of very heavy fire, engaged the Germans in a single-handed bombing attack, killing and wounding a number of them. He was able to check the enemy advance for three-quarters of an hour and to rescue all the wounded whom it was possible to move.</a:t>
            </a:r>
          </a:p>
          <a:p>
            <a:endParaRPr lang="en-GB" sz="1600" dirty="0">
              <a:latin typeface="Cavolini" panose="03000502040302020204" pitchFamily="66" charset="0"/>
              <a:cs typeface="Cavolini" panose="03000502040302020204" pitchFamily="66" charset="0"/>
            </a:endParaRPr>
          </a:p>
        </p:txBody>
      </p:sp>
      <p:sp>
        <p:nvSpPr>
          <p:cNvPr id="6" name="TextBox 5">
            <a:extLst>
              <a:ext uri="{FF2B5EF4-FFF2-40B4-BE49-F238E27FC236}">
                <a16:creationId xmlns:a16="http://schemas.microsoft.com/office/drawing/2014/main" id="{C53007A9-52FC-793E-B99F-2C5D7D19DB8B}"/>
              </a:ext>
            </a:extLst>
          </p:cNvPr>
          <p:cNvSpPr txBox="1"/>
          <p:nvPr/>
        </p:nvSpPr>
        <p:spPr>
          <a:xfrm>
            <a:off x="389083" y="6659592"/>
            <a:ext cx="6686446" cy="3293209"/>
          </a:xfrm>
          <a:prstGeom prst="rect">
            <a:avLst/>
          </a:prstGeom>
          <a:noFill/>
        </p:spPr>
        <p:txBody>
          <a:bodyPr wrap="square" rtlCol="0">
            <a:spAutoFit/>
          </a:bodyPr>
          <a:lstStyle/>
          <a:p>
            <a:r>
              <a:rPr lang="en-GB" sz="1600" dirty="0">
                <a:latin typeface="Cavolini" panose="03000502040302020204" pitchFamily="66" charset="0"/>
                <a:cs typeface="Cavolini" panose="03000502040302020204" pitchFamily="66" charset="0"/>
              </a:rPr>
              <a:t>Neame was also mentioned in despatches twice, and promoted to Captain in February 1915. He was wounded on 10th March 1915, but it was a minor wound, as he was soon appointed Adjutant 8th Division Royal Engineers, on 30th March 1915. He received a civic reception in Faversham on 17th July, two days before he received his VC from King George V at Windsor Castle.</a:t>
            </a:r>
          </a:p>
          <a:p>
            <a:endParaRPr lang="en-GB" sz="1600" dirty="0">
              <a:latin typeface="Cavolini" panose="03000502040302020204" pitchFamily="66" charset="0"/>
              <a:cs typeface="Cavolini" panose="03000502040302020204" pitchFamily="66" charset="0"/>
            </a:endParaRPr>
          </a:p>
          <a:p>
            <a:r>
              <a:rPr lang="en-GB" sz="1600" dirty="0">
                <a:latin typeface="Cavolini" panose="03000502040302020204" pitchFamily="66" charset="0"/>
                <a:cs typeface="Cavolini" panose="03000502040302020204" pitchFamily="66" charset="0"/>
              </a:rPr>
              <a:t>He was a member of the British team at the 1924 Paris Olympic Games, winning gold and bronze medals for running deer rifle shooting and is the only VC with an Olympic Gold Medal. He was promoted to Major in January 1925. </a:t>
            </a:r>
            <a:endParaRPr lang="en-GB" dirty="0"/>
          </a:p>
        </p:txBody>
      </p:sp>
      <p:sp>
        <p:nvSpPr>
          <p:cNvPr id="8" name="TextBox 7">
            <a:extLst>
              <a:ext uri="{FF2B5EF4-FFF2-40B4-BE49-F238E27FC236}">
                <a16:creationId xmlns:a16="http://schemas.microsoft.com/office/drawing/2014/main" id="{2E7B9E18-F1FD-3D39-7CBB-DAC900CBADFE}"/>
              </a:ext>
            </a:extLst>
          </p:cNvPr>
          <p:cNvSpPr txBox="1"/>
          <p:nvPr/>
        </p:nvSpPr>
        <p:spPr>
          <a:xfrm>
            <a:off x="389083" y="5779698"/>
            <a:ext cx="2968988" cy="738664"/>
          </a:xfrm>
          <a:prstGeom prst="rect">
            <a:avLst/>
          </a:prstGeom>
          <a:noFill/>
        </p:spPr>
        <p:txBody>
          <a:bodyPr wrap="square" rtlCol="0">
            <a:spAutoFit/>
          </a:bodyPr>
          <a:lstStyle/>
          <a:p>
            <a:pPr algn="ctr"/>
            <a:r>
              <a:rPr lang="en-GB" sz="1400" b="0" i="0" dirty="0">
                <a:solidFill>
                  <a:srgbClr val="FF0000"/>
                </a:solidFill>
                <a:effectLst/>
                <a:latin typeface="Cavolini" panose="03000502040302020204" pitchFamily="66" charset="0"/>
                <a:cs typeface="Cavolini" panose="03000502040302020204" pitchFamily="66" charset="0"/>
              </a:rPr>
              <a:t>Lieutenant-General Sir Philip Neame VC, KBE, CB, DSO, KStJ (1888 - 1978)</a:t>
            </a:r>
            <a:endParaRPr lang="en-GB"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pic>
        <p:nvPicPr>
          <p:cNvPr id="3" name="Picture 2" descr="A picture containing text, coin&#10;&#10;Description automatically generated">
            <a:extLst>
              <a:ext uri="{FF2B5EF4-FFF2-40B4-BE49-F238E27FC236}">
                <a16:creationId xmlns:a16="http://schemas.microsoft.com/office/drawing/2014/main" id="{CB20B517-B97E-CF4A-8615-B82AB13C3746}"/>
              </a:ext>
            </a:extLst>
          </p:cNvPr>
          <p:cNvPicPr>
            <a:picLocks noChangeAspect="1"/>
          </p:cNvPicPr>
          <p:nvPr/>
        </p:nvPicPr>
        <p:blipFill>
          <a:blip r:embed="rId3"/>
          <a:stretch>
            <a:fillRect/>
          </a:stretch>
        </p:blipFill>
        <p:spPr>
          <a:xfrm>
            <a:off x="480202" y="371745"/>
            <a:ext cx="6886755" cy="4072456"/>
          </a:xfrm>
          <a:prstGeom prst="rect">
            <a:avLst/>
          </a:prstGeom>
        </p:spPr>
      </p:pic>
      <p:sp>
        <p:nvSpPr>
          <p:cNvPr id="6" name="TextBox 5">
            <a:extLst>
              <a:ext uri="{FF2B5EF4-FFF2-40B4-BE49-F238E27FC236}">
                <a16:creationId xmlns:a16="http://schemas.microsoft.com/office/drawing/2014/main" id="{4A9B1941-D773-FBF2-2E0B-E04C0416BB21}"/>
              </a:ext>
            </a:extLst>
          </p:cNvPr>
          <p:cNvSpPr txBox="1"/>
          <p:nvPr/>
        </p:nvSpPr>
        <p:spPr>
          <a:xfrm>
            <a:off x="442822" y="4461454"/>
            <a:ext cx="6886755" cy="5509200"/>
          </a:xfrm>
          <a:prstGeom prst="rect">
            <a:avLst/>
          </a:prstGeom>
          <a:noFill/>
        </p:spPr>
        <p:txBody>
          <a:bodyPr wrap="square" rtlCol="0">
            <a:spAutoFit/>
          </a:bodyPr>
          <a:lstStyle/>
          <a:p>
            <a:r>
              <a:rPr lang="en-GB" sz="1600" dirty="0">
                <a:latin typeface="Cavolini" panose="03000502040302020204" pitchFamily="66" charset="0"/>
                <a:cs typeface="Cavolini" panose="03000502040302020204" pitchFamily="66" charset="0"/>
              </a:rPr>
              <a:t>Having been severely injured by a tigress whilst hunting, he spent months in hospital with blood poisoning and fever, during which time he was placed on half pay. His arm was about to amputated when he made an unexpected recovery. The nurse who looked after him in hospital in </a:t>
            </a:r>
            <a:r>
              <a:rPr lang="en-GB" sz="1600" dirty="0" err="1">
                <a:latin typeface="Cavolini" panose="03000502040302020204" pitchFamily="66" charset="0"/>
                <a:cs typeface="Cavolini" panose="03000502040302020204" pitchFamily="66" charset="0"/>
              </a:rPr>
              <a:t>Simla</a:t>
            </a:r>
            <a:r>
              <a:rPr lang="en-GB" sz="1600" dirty="0">
                <a:latin typeface="Cavolini" panose="03000502040302020204" pitchFamily="66" charset="0"/>
                <a:cs typeface="Cavolini" panose="03000502040302020204" pitchFamily="66" charset="0"/>
              </a:rPr>
              <a:t> was Harriet Alberta Drew. They were married on 12th April 1934 and went on to have four children – Gerald David (born 1935), Veronica Kathleen (born 1937) and twins Nigel and Philip (born 1946).</a:t>
            </a:r>
          </a:p>
          <a:p>
            <a:endParaRPr lang="en-GB" sz="1600" dirty="0">
              <a:latin typeface="Cavolini" panose="03000502040302020204" pitchFamily="66" charset="0"/>
              <a:cs typeface="Cavolini" panose="03000502040302020204" pitchFamily="66" charset="0"/>
            </a:endParaRPr>
          </a:p>
          <a:p>
            <a:r>
              <a:rPr lang="en-GB" sz="1600" dirty="0">
                <a:latin typeface="Cavolini" panose="03000502040302020204" pitchFamily="66" charset="0"/>
                <a:cs typeface="Cavolini" panose="03000502040302020204" pitchFamily="66" charset="0"/>
              </a:rPr>
              <a:t>In 1941, Rommel attacked the Western Desert Force and both Neame and General Sir Richard O’Connor were taken prisoner on 6th April 1941. They were held in Sicily and near Florence with other senior prisoners including Major General Adrian Carton de Wiart VC. There were many escape attempts. They managed to escape and reached London on Boxing Day 1943.</a:t>
            </a:r>
          </a:p>
          <a:p>
            <a:endParaRPr lang="en-GB" sz="1600" dirty="0">
              <a:latin typeface="Cavolini" panose="03000502040302020204" pitchFamily="66" charset="0"/>
              <a:cs typeface="Cavolini" panose="03000502040302020204" pitchFamily="66" charset="0"/>
            </a:endParaRPr>
          </a:p>
          <a:p>
            <a:r>
              <a:rPr lang="en-GB" sz="1600" dirty="0">
                <a:latin typeface="Cavolini" panose="03000502040302020204" pitchFamily="66" charset="0"/>
                <a:cs typeface="Cavolini" panose="03000502040302020204" pitchFamily="66" charset="0"/>
              </a:rPr>
              <a:t>He was knighted in 1946 and published his autobiography the following year. He died on 28</a:t>
            </a:r>
            <a:r>
              <a:rPr lang="en-GB" sz="1600" baseline="30000" dirty="0">
                <a:latin typeface="Cavolini" panose="03000502040302020204" pitchFamily="66" charset="0"/>
                <a:cs typeface="Cavolini" panose="03000502040302020204" pitchFamily="66" charset="0"/>
              </a:rPr>
              <a:t>th</a:t>
            </a:r>
            <a:r>
              <a:rPr lang="en-GB" sz="1600" dirty="0">
                <a:latin typeface="Cavolini" panose="03000502040302020204" pitchFamily="66" charset="0"/>
                <a:cs typeface="Cavolini" panose="03000502040302020204" pitchFamily="66" charset="0"/>
              </a:rPr>
              <a:t> April 1978 in Selling, Kent.</a:t>
            </a:r>
          </a:p>
          <a:p>
            <a:endParaRPr lang="en-GB" sz="1600" dirty="0">
              <a:latin typeface="Cavolini" panose="03000502040302020204" pitchFamily="66" charset="0"/>
              <a:cs typeface="Cavolini" panose="03000502040302020204" pitchFamily="66" charset="0"/>
            </a:endParaRPr>
          </a:p>
        </p:txBody>
      </p:sp>
      <p:sp>
        <p:nvSpPr>
          <p:cNvPr id="7" name="TextBox 6">
            <a:extLst>
              <a:ext uri="{FF2B5EF4-FFF2-40B4-BE49-F238E27FC236}">
                <a16:creationId xmlns:a16="http://schemas.microsoft.com/office/drawing/2014/main" id="{ACCC6168-DE16-53E4-B544-B0D337FEB146}"/>
              </a:ext>
            </a:extLst>
          </p:cNvPr>
          <p:cNvSpPr txBox="1"/>
          <p:nvPr/>
        </p:nvSpPr>
        <p:spPr>
          <a:xfrm>
            <a:off x="480202" y="9730596"/>
            <a:ext cx="5886092" cy="307777"/>
          </a:xfrm>
          <a:prstGeom prst="rect">
            <a:avLst/>
          </a:prstGeom>
          <a:noFill/>
        </p:spPr>
        <p:txBody>
          <a:bodyPr wrap="square" rtlCol="0">
            <a:spAutoFit/>
          </a:bodyPr>
          <a:lstStyle/>
          <a:p>
            <a:r>
              <a:rPr lang="en-GB" dirty="0">
                <a:hlinkClick r:id="rId4"/>
              </a:rPr>
              <a:t>https://victoriacrossonline.co.uk/?page_id=11590</a:t>
            </a:r>
            <a:endParaRPr lang="en-GB" dirty="0"/>
          </a:p>
        </p:txBody>
      </p:sp>
    </p:spTree>
  </p:cSld>
  <p:clrMapOvr>
    <a:masterClrMapping/>
  </p:clrMapOvr>
</p:sld>
</file>

<file path=ppt/theme/theme1.xml><?xml version="1.0" encoding="utf-8"?>
<a:theme xmlns:a="http://schemas.openxmlformats.org/drawingml/2006/main" name="Issuu Document Templates">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2096</Words>
  <Application>Microsoft Office PowerPoint</Application>
  <PresentationFormat>Custom</PresentationFormat>
  <Paragraphs>87</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Baskerville Old Face</vt:lpstr>
      <vt:lpstr>Cavolini</vt:lpstr>
      <vt:lpstr>Century Gothic</vt:lpstr>
      <vt:lpstr>Noto Serif</vt:lpstr>
      <vt:lpstr>Issuu Document Templates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the greens</dc:creator>
  <cp:keywords/>
  <dc:description/>
  <cp:lastModifiedBy>the greens</cp:lastModifiedBy>
  <cp:revision>19</cp:revision>
  <dcterms:modified xsi:type="dcterms:W3CDTF">2022-10-22T20:19:00Z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ource">
    <vt:lpwstr>issuu_templates_newspaper_v2</vt:lpwstr>
  </property>
</Properties>
</file>